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 id="2147483728" r:id="rId5"/>
  </p:sldMasterIdLst>
  <p:notesMasterIdLst>
    <p:notesMasterId r:id="rId22"/>
  </p:notesMasterIdLst>
  <p:handoutMasterIdLst>
    <p:handoutMasterId r:id="rId23"/>
  </p:handoutMasterIdLst>
  <p:sldIdLst>
    <p:sldId id="292" r:id="rId6"/>
    <p:sldId id="301" r:id="rId7"/>
    <p:sldId id="271" r:id="rId8"/>
    <p:sldId id="272" r:id="rId9"/>
    <p:sldId id="273" r:id="rId10"/>
    <p:sldId id="274" r:id="rId11"/>
    <p:sldId id="284" r:id="rId12"/>
    <p:sldId id="259" r:id="rId13"/>
    <p:sldId id="294" r:id="rId14"/>
    <p:sldId id="300" r:id="rId15"/>
    <p:sldId id="295" r:id="rId16"/>
    <p:sldId id="296" r:id="rId17"/>
    <p:sldId id="298" r:id="rId18"/>
    <p:sldId id="297" r:id="rId19"/>
    <p:sldId id="299" r:id="rId20"/>
    <p:sldId id="293" r:id="rId21"/>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082"/>
    <a:srgbClr val="003773"/>
    <a:srgbClr val="F3E068"/>
    <a:srgbClr val="E98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39" autoAdjust="0"/>
  </p:normalViewPr>
  <p:slideViewPr>
    <p:cSldViewPr snapToGrid="0">
      <p:cViewPr varScale="1">
        <p:scale>
          <a:sx n="64" d="100"/>
          <a:sy n="64" d="100"/>
        </p:scale>
        <p:origin x="858" y="72"/>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a:solidFill>
                  <a:srgbClr val="1E5082"/>
                </a:solidFill>
              </a:rPr>
              <a:t>WL</a:t>
            </a:r>
          </a:p>
        </c:rich>
      </c:tx>
      <c:layout>
        <c:manualLayout>
          <c:xMode val="edge"/>
          <c:yMode val="edge"/>
          <c:x val="0.45775751790961711"/>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5.8961659857586515E-2"/>
          <c:y val="2.0624423804854276E-2"/>
          <c:w val="0.90289622886768428"/>
          <c:h val="0.70137579894799296"/>
        </c:manualLayout>
      </c:layout>
      <c:lineChart>
        <c:grouping val="standard"/>
        <c:varyColors val="0"/>
        <c:ser>
          <c:idx val="0"/>
          <c:order val="0"/>
          <c:tx>
            <c:strRef>
              <c:f>Foglio1!$B$1</c:f>
              <c:strCache>
                <c:ptCount val="1"/>
                <c:pt idx="0">
                  <c:v>Sleeve</c:v>
                </c:pt>
              </c:strCache>
            </c:strRef>
          </c:tx>
          <c:spPr>
            <a:ln w="28575" cap="rnd">
              <a:solidFill>
                <a:schemeClr val="accent1"/>
              </a:solidFill>
              <a:round/>
            </a:ln>
            <a:effectLst/>
          </c:spPr>
          <c:marker>
            <c:symbol val="none"/>
          </c:marker>
          <c:cat>
            <c:strRef>
              <c:f>Foglio1!$A$2:$A$5</c:f>
              <c:strCache>
                <c:ptCount val="4"/>
                <c:pt idx="0">
                  <c:v>T0</c:v>
                </c:pt>
                <c:pt idx="1">
                  <c:v>T3</c:v>
                </c:pt>
                <c:pt idx="2">
                  <c:v>T8</c:v>
                </c:pt>
                <c:pt idx="3">
                  <c:v>T10</c:v>
                </c:pt>
              </c:strCache>
            </c:strRef>
          </c:cat>
          <c:val>
            <c:numRef>
              <c:f>Foglio1!$B$2:$B$5</c:f>
              <c:numCache>
                <c:formatCode>General</c:formatCode>
                <c:ptCount val="4"/>
                <c:pt idx="0">
                  <c:v>43.2</c:v>
                </c:pt>
                <c:pt idx="1">
                  <c:v>27.65</c:v>
                </c:pt>
                <c:pt idx="2">
                  <c:v>30.52</c:v>
                </c:pt>
                <c:pt idx="3">
                  <c:v>30.18</c:v>
                </c:pt>
              </c:numCache>
            </c:numRef>
          </c:val>
          <c:smooth val="0"/>
          <c:extLst>
            <c:ext xmlns:c16="http://schemas.microsoft.com/office/drawing/2014/chart" uri="{C3380CC4-5D6E-409C-BE32-E72D297353CC}">
              <c16:uniqueId val="{00000000-DF2C-48B6-A69F-9C6C01DBCA2B}"/>
            </c:ext>
          </c:extLst>
        </c:ser>
        <c:dLbls>
          <c:showLegendKey val="0"/>
          <c:showVal val="0"/>
          <c:showCatName val="0"/>
          <c:showSerName val="0"/>
          <c:showPercent val="0"/>
          <c:showBubbleSize val="0"/>
        </c:dLbls>
        <c:smooth val="0"/>
        <c:axId val="1175488880"/>
        <c:axId val="1175478320"/>
        <c:extLst>
          <c:ext xmlns:c15="http://schemas.microsoft.com/office/drawing/2012/chart" uri="{02D57815-91ED-43cb-92C2-25804820EDAC}">
            <c15:filteredLineSeries>
              <c15:ser>
                <c:idx val="1"/>
                <c:order val="1"/>
                <c:tx>
                  <c:strRef>
                    <c:extLst>
                      <c:ext uri="{02D57815-91ED-43cb-92C2-25804820EDAC}">
                        <c15:formulaRef>
                          <c15:sqref>Foglio1!$C$1</c15:sqref>
                        </c15:formulaRef>
                      </c:ext>
                    </c:extLst>
                    <c:strCache>
                      <c:ptCount val="1"/>
                      <c:pt idx="0">
                        <c:v>Colonna2</c:v>
                      </c:pt>
                    </c:strCache>
                  </c:strRef>
                </c:tx>
                <c:spPr>
                  <a:ln w="28575" cap="rnd">
                    <a:solidFill>
                      <a:schemeClr val="accent2"/>
                    </a:solidFill>
                    <a:round/>
                  </a:ln>
                  <a:effectLst/>
                </c:spPr>
                <c:marker>
                  <c:symbol val="none"/>
                </c:marker>
                <c:cat>
                  <c:strRef>
                    <c:extLst>
                      <c:ext uri="{02D57815-91ED-43cb-92C2-25804820EDAC}">
                        <c15:formulaRef>
                          <c15:sqref>Foglio1!$A$2:$A$5</c15:sqref>
                        </c15:formulaRef>
                      </c:ext>
                    </c:extLst>
                    <c:strCache>
                      <c:ptCount val="4"/>
                      <c:pt idx="0">
                        <c:v>T0</c:v>
                      </c:pt>
                      <c:pt idx="1">
                        <c:v>T3</c:v>
                      </c:pt>
                      <c:pt idx="2">
                        <c:v>T8</c:v>
                      </c:pt>
                      <c:pt idx="3">
                        <c:v>T10</c:v>
                      </c:pt>
                    </c:strCache>
                  </c:strRef>
                </c:cat>
                <c:val>
                  <c:numRef>
                    <c:extLst>
                      <c:ext uri="{02D57815-91ED-43cb-92C2-25804820EDAC}">
                        <c15:formulaRef>
                          <c15:sqref>Foglio1!$C$2:$C$5</c15:sqref>
                        </c15:formulaRef>
                      </c:ext>
                    </c:extLst>
                    <c:numCache>
                      <c:formatCode>General</c:formatCode>
                      <c:ptCount val="4"/>
                    </c:numCache>
                  </c:numRef>
                </c:val>
                <c:smooth val="0"/>
                <c:extLst>
                  <c:ext xmlns:c16="http://schemas.microsoft.com/office/drawing/2014/chart" uri="{C3380CC4-5D6E-409C-BE32-E72D297353CC}">
                    <c16:uniqueId val="{00000001-DF2C-48B6-A69F-9C6C01DBCA2B}"/>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Foglio1!$D$1</c15:sqref>
                        </c15:formulaRef>
                      </c:ext>
                    </c:extLst>
                    <c:strCache>
                      <c:ptCount val="1"/>
                      <c:pt idx="0">
                        <c:v>Colonna1</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Foglio1!$A$2:$A$5</c15:sqref>
                        </c15:formulaRef>
                      </c:ext>
                    </c:extLst>
                    <c:strCache>
                      <c:ptCount val="4"/>
                      <c:pt idx="0">
                        <c:v>T0</c:v>
                      </c:pt>
                      <c:pt idx="1">
                        <c:v>T3</c:v>
                      </c:pt>
                      <c:pt idx="2">
                        <c:v>T8</c:v>
                      </c:pt>
                      <c:pt idx="3">
                        <c:v>T10</c:v>
                      </c:pt>
                    </c:strCache>
                  </c:strRef>
                </c:cat>
                <c:val>
                  <c:numRef>
                    <c:extLst xmlns:c15="http://schemas.microsoft.com/office/drawing/2012/chart">
                      <c:ext xmlns:c15="http://schemas.microsoft.com/office/drawing/2012/chart" uri="{02D57815-91ED-43cb-92C2-25804820EDAC}">
                        <c15:formulaRef>
                          <c15:sqref>Foglio1!$D$2:$D$5</c15:sqref>
                        </c15:formulaRef>
                      </c:ext>
                    </c:extLst>
                    <c:numCache>
                      <c:formatCode>General</c:formatCode>
                      <c:ptCount val="4"/>
                    </c:numCache>
                  </c:numRef>
                </c:val>
                <c:smooth val="0"/>
                <c:extLst xmlns:c15="http://schemas.microsoft.com/office/drawing/2012/chart">
                  <c:ext xmlns:c16="http://schemas.microsoft.com/office/drawing/2014/chart" uri="{C3380CC4-5D6E-409C-BE32-E72D297353CC}">
                    <c16:uniqueId val="{00000002-DF2C-48B6-A69F-9C6C01DBCA2B}"/>
                  </c:ext>
                </c:extLst>
              </c15:ser>
            </c15:filteredLineSeries>
          </c:ext>
        </c:extLst>
      </c:lineChart>
      <c:catAx>
        <c:axId val="1175488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175478320"/>
        <c:crosses val="autoZero"/>
        <c:auto val="1"/>
        <c:lblAlgn val="ctr"/>
        <c:lblOffset val="100"/>
        <c:noMultiLvlLbl val="0"/>
      </c:catAx>
      <c:valAx>
        <c:axId val="1175478320"/>
        <c:scaling>
          <c:orientation val="minMax"/>
          <c:max val="45"/>
          <c:min val="2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175488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29/03/2024</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29/03/2024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0" i="0" dirty="0">
              <a:solidFill>
                <a:srgbClr val="212121"/>
              </a:solidFill>
              <a:effectLst/>
              <a:latin typeface="Cambria" panose="02040503050406030204" pitchFamily="18" charset="0"/>
            </a:endParaRP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B86301-F6DF-A841-9D03-EFE9A893AB3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68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B86301-F6DF-A841-9D03-EFE9A893AB3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389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B86301-F6DF-A841-9D03-EFE9A893AB3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327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spcBef>
                <a:spcPts val="2000"/>
              </a:spcBef>
              <a:spcAft>
                <a:spcPts val="2000"/>
              </a:spcAft>
            </a:pP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B86301-F6DF-A841-9D03-EFE9A893AB3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7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B86301-F6DF-A841-9D03-EFE9A893AB3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254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Complessivamente, la prevalenza di GERD è valutata tra il 9 e il 42% nella popolazione complessiva [2,3]. Negli obesi, la prevalenza di GERD varia tra il 40 e il 70% con una prevalenza di ernia iatale (HH) tra il 20 e il 53% [4,5]. In effetti, la maggior parte degli studi supporta un'associazione sostanziale tra sovrappeso o obesità e GERD o HH. L'obesità addominale aumenta la pressione intragastrica e interferisce con la competenza dello sfintere esofageo inferiore</a:t>
            </a:r>
            <a:endParaRPr lang="it-IT" b="0" i="0">
              <a:solidFill>
                <a:srgbClr val="212121"/>
              </a:solidFill>
              <a:effectLst/>
              <a:latin typeface="Cambria" panose="02040503050406030204" pitchFamily="18" charset="0"/>
            </a:endParaRPr>
          </a:p>
          <a:p>
            <a:endParaRPr lang="it-IT" b="0" i="0">
              <a:solidFill>
                <a:srgbClr val="212121"/>
              </a:solidFill>
              <a:effectLst/>
              <a:latin typeface="Cambria" panose="02040503050406030204" pitchFamily="18" charset="0"/>
            </a:endParaRPr>
          </a:p>
          <a:p>
            <a:r>
              <a:rPr lang="it-IT" b="0" i="0">
                <a:solidFill>
                  <a:srgbClr val="212121"/>
                </a:solidFill>
                <a:effectLst/>
                <a:latin typeface="Cambria" panose="02040503050406030204" pitchFamily="18" charset="0"/>
              </a:rPr>
              <a:t>La tabella riassume i meccanismi coinvolti nel </a:t>
            </a:r>
            <a:r>
              <a:rPr lang="it-IT" b="0" i="1">
                <a:solidFill>
                  <a:srgbClr val="212121"/>
                </a:solidFill>
                <a:effectLst/>
                <a:latin typeface="Cambria" panose="02040503050406030204" pitchFamily="18" charset="0"/>
              </a:rPr>
              <a:t>de novo</a:t>
            </a:r>
            <a:r>
              <a:rPr lang="it-IT" b="0" i="0">
                <a:solidFill>
                  <a:srgbClr val="212121"/>
                </a:solidFill>
                <a:effectLst/>
                <a:latin typeface="Cambria" panose="02040503050406030204" pitchFamily="18" charset="0"/>
              </a:rPr>
              <a:t>GERD dopo un SG. Alcuni casi sono causati dalla trasformazione del grande volume gastrico in un tubulo lungo e stretto. Ciò implica una mancanza di compliance gastrica, con un aumento della pressione endoluminale che correla inversamente con il diametro del tubo gastrico e aumenta quando il piloro è chiuso. Altri fattori sono correlati allo smantellamento dei meccanismi anatomici antireflusso, inclusa la rottura dell'angolo di Hiss e la resezione delle fibre della fionda nella parte distale dello sfintere inferiore, che si traduce in una bassa pressione dello sfintere esofageo. Anche la forma finale della manica gioca un ruolo in quanto può favorire GERD e rigurgito quando è a forma di imbuto. Gli errori tecnici includono il restringimento alla giunzione tra le parti verticale e orizzontale della manica, la torsione della manica, stenosi anatomiche e persistenza del fondo gastrico e/o un ernia iatale che non è stato diagnosticato prima dell'intervento chirurgico. Il ruolo dell'antro gastrico non è stato completamente chiarito, ma si ritiene che un'ampia resezione dell'antro possa compromettere lo svuotamento gastrico e favorire la MRGE.</a:t>
            </a:r>
          </a:p>
          <a:p>
            <a:pPr algn="l">
              <a:spcBef>
                <a:spcPts val="2000"/>
              </a:spcBef>
              <a:spcAft>
                <a:spcPts val="2000"/>
              </a:spcAft>
            </a:pPr>
            <a:br>
              <a:rPr lang="it-IT" b="0" i="0">
                <a:solidFill>
                  <a:srgbClr val="212121"/>
                </a:solidFill>
                <a:effectLst/>
                <a:latin typeface="Cambria" panose="02040503050406030204" pitchFamily="18" charset="0"/>
              </a:rPr>
            </a:br>
            <a:r>
              <a:rPr lang="it-IT" b="0" i="0">
                <a:solidFill>
                  <a:srgbClr val="212121"/>
                </a:solidFill>
                <a:effectLst/>
                <a:latin typeface="Cambria" panose="02040503050406030204" pitchFamily="18" charset="0"/>
              </a:rPr>
              <a:t>Quattro principi fondamentali sembrano spiegare il miglioramento della GERD dopo una SG, la diminuzione della pressione intra-addominale dovuta alla perdita di peso, la ridotta produzione di acido correlata alla resezione del fondo gastrico che produce acido, l'accelerazione dello svuotamento gastrico e la riduzione del volume gastrico. Tutto ciò contribuisce alla diminuzione del reflusso gastrico che presumibilmente causa i sintomi della MRGE.</a:t>
            </a:r>
          </a:p>
          <a:p>
            <a:endParaRPr lang="it-IT" dirty="0"/>
          </a:p>
        </p:txBody>
      </p:sp>
      <p:sp>
        <p:nvSpPr>
          <p:cNvPr id="4" name="Segnaposto numero diapositiva 3"/>
          <p:cNvSpPr>
            <a:spLocks noGrp="1"/>
          </p:cNvSpPr>
          <p:nvPr>
            <p:ph type="sldNum" sz="quarter" idx="5"/>
          </p:nvPr>
        </p:nvSpPr>
        <p:spPr/>
        <p:txBody>
          <a:bodyPr/>
          <a:lstStyle/>
          <a:p>
            <a:fld id="{7CB86301-F6DF-A841-9D03-EFE9A893AB32}" type="slidenum">
              <a:rPr lang="it-IT" smtClean="0"/>
              <a:t>8</a:t>
            </a:fld>
            <a:endParaRPr lang="it-IT"/>
          </a:p>
        </p:txBody>
      </p:sp>
    </p:spTree>
    <p:extLst>
      <p:ext uri="{BB962C8B-B14F-4D97-AF65-F5344CB8AC3E}">
        <p14:creationId xmlns:p14="http://schemas.microsoft.com/office/powerpoint/2010/main" val="1846012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29/03/2024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29/03/2024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29/03/2024</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29/03/2024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29/03/2024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29/03/2024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29/03/2024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29/03/2024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29/03/2024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29/03/2024</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29/03/2024</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25679" y="3841"/>
            <a:ext cx="127212" cy="6858000"/>
          </a:xfrm>
          <a:prstGeom prst="rect">
            <a:avLst/>
          </a:prstGeom>
          <a:solidFill>
            <a:srgbClr val="F3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29/03/2024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1E5082"/>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38007" y="-1345"/>
            <a:ext cx="137546" cy="6858000"/>
          </a:xfrm>
          <a:prstGeom prst="rect">
            <a:avLst/>
          </a:prstGeom>
          <a:solidFill>
            <a:srgbClr val="E98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84640A8C-1E5C-F82E-982D-F5BE2053E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1" y="0"/>
            <a:ext cx="4849398"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29/03/2024</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CB5BED-26DB-8129-2805-0EACDC5B8E1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102C76A-7662-D01E-FC1D-53E634FD6B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33264B2-F5CA-3D36-FC05-4DE8A677F27E}"/>
              </a:ext>
            </a:extLst>
          </p:cNvPr>
          <p:cNvSpPr>
            <a:spLocks noGrp="1"/>
          </p:cNvSpPr>
          <p:nvPr>
            <p:ph type="dt" sz="half" idx="10"/>
          </p:nvPr>
        </p:nvSpPr>
        <p:spPr/>
        <p:txBody>
          <a:bodyPr/>
          <a:lstStyle/>
          <a:p>
            <a:fld id="{CD6B59C8-51FD-A940-BACF-C40C7711898B}" type="datetimeFigureOut">
              <a:rPr lang="it-IT" smtClean="0"/>
              <a:t>29/03/2024</a:t>
            </a:fld>
            <a:endParaRPr lang="it-IT"/>
          </a:p>
        </p:txBody>
      </p:sp>
      <p:sp>
        <p:nvSpPr>
          <p:cNvPr id="5" name="Segnaposto piè di pagina 4">
            <a:extLst>
              <a:ext uri="{FF2B5EF4-FFF2-40B4-BE49-F238E27FC236}">
                <a16:creationId xmlns:a16="http://schemas.microsoft.com/office/drawing/2014/main" id="{05915796-F0C8-3AE4-107B-3B9281D5FE7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1F448E8-DD4C-6776-3CFC-C260FCF30082}"/>
              </a:ext>
            </a:extLst>
          </p:cNvPr>
          <p:cNvSpPr>
            <a:spLocks noGrp="1"/>
          </p:cNvSpPr>
          <p:nvPr>
            <p:ph type="sldNum" sz="quarter" idx="12"/>
          </p:nvPr>
        </p:nvSpPr>
        <p:spPr/>
        <p:txBody>
          <a:bodyPr/>
          <a:lstStyle/>
          <a:p>
            <a:fld id="{680445D4-BF7F-9B44-A84C-DC855690F73E}" type="slidenum">
              <a:rPr lang="it-IT" smtClean="0"/>
              <a:t>‹N›</a:t>
            </a:fld>
            <a:endParaRPr lang="it-IT"/>
          </a:p>
        </p:txBody>
      </p:sp>
    </p:spTree>
    <p:extLst>
      <p:ext uri="{BB962C8B-B14F-4D97-AF65-F5344CB8AC3E}">
        <p14:creationId xmlns:p14="http://schemas.microsoft.com/office/powerpoint/2010/main" val="2635821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123BBE-3987-7FA9-B925-387DF718B50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123B112-7901-E881-DB77-B0350C5AA04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4693AFB-962D-C56A-0B43-992E860EF11D}"/>
              </a:ext>
            </a:extLst>
          </p:cNvPr>
          <p:cNvSpPr>
            <a:spLocks noGrp="1"/>
          </p:cNvSpPr>
          <p:nvPr>
            <p:ph type="dt" sz="half" idx="10"/>
          </p:nvPr>
        </p:nvSpPr>
        <p:spPr/>
        <p:txBody>
          <a:bodyPr/>
          <a:lstStyle/>
          <a:p>
            <a:fld id="{CD6B59C8-51FD-A940-BACF-C40C7711898B}" type="datetimeFigureOut">
              <a:rPr lang="it-IT" smtClean="0"/>
              <a:t>29/03/2024</a:t>
            </a:fld>
            <a:endParaRPr lang="it-IT"/>
          </a:p>
        </p:txBody>
      </p:sp>
      <p:sp>
        <p:nvSpPr>
          <p:cNvPr id="5" name="Segnaposto piè di pagina 4">
            <a:extLst>
              <a:ext uri="{FF2B5EF4-FFF2-40B4-BE49-F238E27FC236}">
                <a16:creationId xmlns:a16="http://schemas.microsoft.com/office/drawing/2014/main" id="{4850D9E2-80FB-0F96-5CFA-98151D0FE33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06BDC1E-3D3B-9956-842E-C5579016524F}"/>
              </a:ext>
            </a:extLst>
          </p:cNvPr>
          <p:cNvSpPr>
            <a:spLocks noGrp="1"/>
          </p:cNvSpPr>
          <p:nvPr>
            <p:ph type="sldNum" sz="quarter" idx="12"/>
          </p:nvPr>
        </p:nvSpPr>
        <p:spPr/>
        <p:txBody>
          <a:bodyPr/>
          <a:lstStyle/>
          <a:p>
            <a:fld id="{680445D4-BF7F-9B44-A84C-DC855690F73E}" type="slidenum">
              <a:rPr lang="it-IT" smtClean="0"/>
              <a:t>‹N›</a:t>
            </a:fld>
            <a:endParaRPr lang="it-IT"/>
          </a:p>
        </p:txBody>
      </p:sp>
    </p:spTree>
    <p:extLst>
      <p:ext uri="{BB962C8B-B14F-4D97-AF65-F5344CB8AC3E}">
        <p14:creationId xmlns:p14="http://schemas.microsoft.com/office/powerpoint/2010/main" val="535479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06C059-0C93-E1D2-77A8-660758E831B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F064596-7083-89F2-9E5B-131E2E0119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B2E06C4-2689-89AB-6D4A-53E963783DCE}"/>
              </a:ext>
            </a:extLst>
          </p:cNvPr>
          <p:cNvSpPr>
            <a:spLocks noGrp="1"/>
          </p:cNvSpPr>
          <p:nvPr>
            <p:ph type="dt" sz="half" idx="10"/>
          </p:nvPr>
        </p:nvSpPr>
        <p:spPr/>
        <p:txBody>
          <a:bodyPr/>
          <a:lstStyle/>
          <a:p>
            <a:fld id="{CD6B59C8-51FD-A940-BACF-C40C7711898B}" type="datetimeFigureOut">
              <a:rPr lang="it-IT" smtClean="0"/>
              <a:t>29/03/2024</a:t>
            </a:fld>
            <a:endParaRPr lang="it-IT"/>
          </a:p>
        </p:txBody>
      </p:sp>
      <p:sp>
        <p:nvSpPr>
          <p:cNvPr id="5" name="Segnaposto piè di pagina 4">
            <a:extLst>
              <a:ext uri="{FF2B5EF4-FFF2-40B4-BE49-F238E27FC236}">
                <a16:creationId xmlns:a16="http://schemas.microsoft.com/office/drawing/2014/main" id="{BC953599-4D18-D92E-6AE3-7D808E04DB6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58437C4-7C51-88D6-42DE-2563392E5F59}"/>
              </a:ext>
            </a:extLst>
          </p:cNvPr>
          <p:cNvSpPr>
            <a:spLocks noGrp="1"/>
          </p:cNvSpPr>
          <p:nvPr>
            <p:ph type="sldNum" sz="quarter" idx="12"/>
          </p:nvPr>
        </p:nvSpPr>
        <p:spPr/>
        <p:txBody>
          <a:bodyPr/>
          <a:lstStyle/>
          <a:p>
            <a:fld id="{680445D4-BF7F-9B44-A84C-DC855690F73E}" type="slidenum">
              <a:rPr lang="it-IT" smtClean="0"/>
              <a:t>‹N›</a:t>
            </a:fld>
            <a:endParaRPr lang="it-IT"/>
          </a:p>
        </p:txBody>
      </p:sp>
    </p:spTree>
    <p:extLst>
      <p:ext uri="{BB962C8B-B14F-4D97-AF65-F5344CB8AC3E}">
        <p14:creationId xmlns:p14="http://schemas.microsoft.com/office/powerpoint/2010/main" val="1752709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3CC3E3-EB38-D17F-28C4-7FC10DE62E0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38BD1EB-4F51-6407-B89A-85BFFFD729F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CFAA32B-10C5-DFA8-D02A-B900F4890F28}"/>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E70A2EA-7D83-8C95-1AED-0B2CE1669B4E}"/>
              </a:ext>
            </a:extLst>
          </p:cNvPr>
          <p:cNvSpPr>
            <a:spLocks noGrp="1"/>
          </p:cNvSpPr>
          <p:nvPr>
            <p:ph type="dt" sz="half" idx="10"/>
          </p:nvPr>
        </p:nvSpPr>
        <p:spPr/>
        <p:txBody>
          <a:bodyPr/>
          <a:lstStyle/>
          <a:p>
            <a:fld id="{CD6B59C8-51FD-A940-BACF-C40C7711898B}" type="datetimeFigureOut">
              <a:rPr lang="it-IT" smtClean="0"/>
              <a:t>29/03/2024</a:t>
            </a:fld>
            <a:endParaRPr lang="it-IT"/>
          </a:p>
        </p:txBody>
      </p:sp>
      <p:sp>
        <p:nvSpPr>
          <p:cNvPr id="6" name="Segnaposto piè di pagina 5">
            <a:extLst>
              <a:ext uri="{FF2B5EF4-FFF2-40B4-BE49-F238E27FC236}">
                <a16:creationId xmlns:a16="http://schemas.microsoft.com/office/drawing/2014/main" id="{DF99436D-BC38-93BC-8679-BD73A60BA79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B8FB492-3DD4-0E87-6623-C3843981BE5E}"/>
              </a:ext>
            </a:extLst>
          </p:cNvPr>
          <p:cNvSpPr>
            <a:spLocks noGrp="1"/>
          </p:cNvSpPr>
          <p:nvPr>
            <p:ph type="sldNum" sz="quarter" idx="12"/>
          </p:nvPr>
        </p:nvSpPr>
        <p:spPr/>
        <p:txBody>
          <a:bodyPr/>
          <a:lstStyle/>
          <a:p>
            <a:fld id="{680445D4-BF7F-9B44-A84C-DC855690F73E}" type="slidenum">
              <a:rPr lang="it-IT" smtClean="0"/>
              <a:t>‹N›</a:t>
            </a:fld>
            <a:endParaRPr lang="it-IT"/>
          </a:p>
        </p:txBody>
      </p:sp>
    </p:spTree>
    <p:extLst>
      <p:ext uri="{BB962C8B-B14F-4D97-AF65-F5344CB8AC3E}">
        <p14:creationId xmlns:p14="http://schemas.microsoft.com/office/powerpoint/2010/main" val="3343607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642B7E-63C8-92FF-35DE-8D54A478D8D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F22EFD4-40C4-F8D4-3FC2-CB2F86F8F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37BA91E-1F53-EDF4-2C3C-2ABCA272A66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04102A1-E274-B1D9-7D74-48A9D0461D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9EB0C47-B9A1-BD74-AAD9-D0AD7CFC1EF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ADAB753-09CD-7337-4316-060A6803B263}"/>
              </a:ext>
            </a:extLst>
          </p:cNvPr>
          <p:cNvSpPr>
            <a:spLocks noGrp="1"/>
          </p:cNvSpPr>
          <p:nvPr>
            <p:ph type="dt" sz="half" idx="10"/>
          </p:nvPr>
        </p:nvSpPr>
        <p:spPr/>
        <p:txBody>
          <a:bodyPr/>
          <a:lstStyle/>
          <a:p>
            <a:fld id="{CD6B59C8-51FD-A940-BACF-C40C7711898B}" type="datetimeFigureOut">
              <a:rPr lang="it-IT" smtClean="0"/>
              <a:t>29/03/2024</a:t>
            </a:fld>
            <a:endParaRPr lang="it-IT"/>
          </a:p>
        </p:txBody>
      </p:sp>
      <p:sp>
        <p:nvSpPr>
          <p:cNvPr id="8" name="Segnaposto piè di pagina 7">
            <a:extLst>
              <a:ext uri="{FF2B5EF4-FFF2-40B4-BE49-F238E27FC236}">
                <a16:creationId xmlns:a16="http://schemas.microsoft.com/office/drawing/2014/main" id="{212176F4-CF76-079C-57A5-14E77E5E211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27C4BC6-A752-40D5-5AE7-FBB3F061082F}"/>
              </a:ext>
            </a:extLst>
          </p:cNvPr>
          <p:cNvSpPr>
            <a:spLocks noGrp="1"/>
          </p:cNvSpPr>
          <p:nvPr>
            <p:ph type="sldNum" sz="quarter" idx="12"/>
          </p:nvPr>
        </p:nvSpPr>
        <p:spPr/>
        <p:txBody>
          <a:bodyPr/>
          <a:lstStyle/>
          <a:p>
            <a:fld id="{680445D4-BF7F-9B44-A84C-DC855690F73E}" type="slidenum">
              <a:rPr lang="it-IT" smtClean="0"/>
              <a:t>‹N›</a:t>
            </a:fld>
            <a:endParaRPr lang="it-IT"/>
          </a:p>
        </p:txBody>
      </p:sp>
    </p:spTree>
    <p:extLst>
      <p:ext uri="{BB962C8B-B14F-4D97-AF65-F5344CB8AC3E}">
        <p14:creationId xmlns:p14="http://schemas.microsoft.com/office/powerpoint/2010/main" val="3651276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D207BE-BADB-5E7F-3E43-7EE56D02261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1A3F266-5FE8-70B4-6AC9-C738BCD78B55}"/>
              </a:ext>
            </a:extLst>
          </p:cNvPr>
          <p:cNvSpPr>
            <a:spLocks noGrp="1"/>
          </p:cNvSpPr>
          <p:nvPr>
            <p:ph type="dt" sz="half" idx="10"/>
          </p:nvPr>
        </p:nvSpPr>
        <p:spPr/>
        <p:txBody>
          <a:bodyPr/>
          <a:lstStyle/>
          <a:p>
            <a:fld id="{CD6B59C8-51FD-A940-BACF-C40C7711898B}" type="datetimeFigureOut">
              <a:rPr lang="it-IT" smtClean="0"/>
              <a:t>29/03/2024</a:t>
            </a:fld>
            <a:endParaRPr lang="it-IT"/>
          </a:p>
        </p:txBody>
      </p:sp>
      <p:sp>
        <p:nvSpPr>
          <p:cNvPr id="4" name="Segnaposto piè di pagina 3">
            <a:extLst>
              <a:ext uri="{FF2B5EF4-FFF2-40B4-BE49-F238E27FC236}">
                <a16:creationId xmlns:a16="http://schemas.microsoft.com/office/drawing/2014/main" id="{988E6051-C39B-73AE-8CF2-A95304753E5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77999AE-B2FD-F272-E041-B7C6B3796C5D}"/>
              </a:ext>
            </a:extLst>
          </p:cNvPr>
          <p:cNvSpPr>
            <a:spLocks noGrp="1"/>
          </p:cNvSpPr>
          <p:nvPr>
            <p:ph type="sldNum" sz="quarter" idx="12"/>
          </p:nvPr>
        </p:nvSpPr>
        <p:spPr/>
        <p:txBody>
          <a:bodyPr/>
          <a:lstStyle/>
          <a:p>
            <a:fld id="{680445D4-BF7F-9B44-A84C-DC855690F73E}" type="slidenum">
              <a:rPr lang="it-IT" smtClean="0"/>
              <a:t>‹N›</a:t>
            </a:fld>
            <a:endParaRPr lang="it-IT"/>
          </a:p>
        </p:txBody>
      </p:sp>
    </p:spTree>
    <p:extLst>
      <p:ext uri="{BB962C8B-B14F-4D97-AF65-F5344CB8AC3E}">
        <p14:creationId xmlns:p14="http://schemas.microsoft.com/office/powerpoint/2010/main" val="3406817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557BFB4-BE2B-48FF-AAC0-C68532450918}"/>
              </a:ext>
            </a:extLst>
          </p:cNvPr>
          <p:cNvSpPr>
            <a:spLocks noGrp="1"/>
          </p:cNvSpPr>
          <p:nvPr>
            <p:ph type="dt" sz="half" idx="10"/>
          </p:nvPr>
        </p:nvSpPr>
        <p:spPr/>
        <p:txBody>
          <a:bodyPr/>
          <a:lstStyle/>
          <a:p>
            <a:fld id="{CD6B59C8-51FD-A940-BACF-C40C7711898B}" type="datetimeFigureOut">
              <a:rPr lang="it-IT" smtClean="0"/>
              <a:t>29/03/2024</a:t>
            </a:fld>
            <a:endParaRPr lang="it-IT"/>
          </a:p>
        </p:txBody>
      </p:sp>
      <p:sp>
        <p:nvSpPr>
          <p:cNvPr id="3" name="Segnaposto piè di pagina 2">
            <a:extLst>
              <a:ext uri="{FF2B5EF4-FFF2-40B4-BE49-F238E27FC236}">
                <a16:creationId xmlns:a16="http://schemas.microsoft.com/office/drawing/2014/main" id="{7EE7BE87-784F-10EE-A704-73A2220BBEE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ABB475F-3C26-6E00-3ACA-924188F273FC}"/>
              </a:ext>
            </a:extLst>
          </p:cNvPr>
          <p:cNvSpPr>
            <a:spLocks noGrp="1"/>
          </p:cNvSpPr>
          <p:nvPr>
            <p:ph type="sldNum" sz="quarter" idx="12"/>
          </p:nvPr>
        </p:nvSpPr>
        <p:spPr/>
        <p:txBody>
          <a:bodyPr/>
          <a:lstStyle/>
          <a:p>
            <a:fld id="{680445D4-BF7F-9B44-A84C-DC855690F73E}" type="slidenum">
              <a:rPr lang="it-IT" smtClean="0"/>
              <a:t>‹N›</a:t>
            </a:fld>
            <a:endParaRPr lang="it-IT"/>
          </a:p>
        </p:txBody>
      </p:sp>
    </p:spTree>
    <p:extLst>
      <p:ext uri="{BB962C8B-B14F-4D97-AF65-F5344CB8AC3E}">
        <p14:creationId xmlns:p14="http://schemas.microsoft.com/office/powerpoint/2010/main" val="494136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5C965E-1639-AA51-57BC-E382E9B3460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23458AA-E407-344A-5D97-F33D11232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377DD3B-289A-029E-004F-3A5E12519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299C387-52E9-6519-5F7B-6587F75106B9}"/>
              </a:ext>
            </a:extLst>
          </p:cNvPr>
          <p:cNvSpPr>
            <a:spLocks noGrp="1"/>
          </p:cNvSpPr>
          <p:nvPr>
            <p:ph type="dt" sz="half" idx="10"/>
          </p:nvPr>
        </p:nvSpPr>
        <p:spPr/>
        <p:txBody>
          <a:bodyPr/>
          <a:lstStyle/>
          <a:p>
            <a:fld id="{CD6B59C8-51FD-A940-BACF-C40C7711898B}" type="datetimeFigureOut">
              <a:rPr lang="it-IT" smtClean="0"/>
              <a:t>29/03/2024</a:t>
            </a:fld>
            <a:endParaRPr lang="it-IT"/>
          </a:p>
        </p:txBody>
      </p:sp>
      <p:sp>
        <p:nvSpPr>
          <p:cNvPr id="6" name="Segnaposto piè di pagina 5">
            <a:extLst>
              <a:ext uri="{FF2B5EF4-FFF2-40B4-BE49-F238E27FC236}">
                <a16:creationId xmlns:a16="http://schemas.microsoft.com/office/drawing/2014/main" id="{2A1AC51B-2D7B-3DCD-465A-F7C4F308E10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87DFAF1-5C25-C05B-433A-061382994691}"/>
              </a:ext>
            </a:extLst>
          </p:cNvPr>
          <p:cNvSpPr>
            <a:spLocks noGrp="1"/>
          </p:cNvSpPr>
          <p:nvPr>
            <p:ph type="sldNum" sz="quarter" idx="12"/>
          </p:nvPr>
        </p:nvSpPr>
        <p:spPr/>
        <p:txBody>
          <a:bodyPr/>
          <a:lstStyle/>
          <a:p>
            <a:fld id="{680445D4-BF7F-9B44-A84C-DC855690F73E}" type="slidenum">
              <a:rPr lang="it-IT" smtClean="0"/>
              <a:t>‹N›</a:t>
            </a:fld>
            <a:endParaRPr lang="it-IT"/>
          </a:p>
        </p:txBody>
      </p:sp>
    </p:spTree>
    <p:extLst>
      <p:ext uri="{BB962C8B-B14F-4D97-AF65-F5344CB8AC3E}">
        <p14:creationId xmlns:p14="http://schemas.microsoft.com/office/powerpoint/2010/main" val="2044448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47EFCC-D83E-9938-F696-EF9FFB5C3A2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917D376-BE52-D545-AF04-1136940C37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A3DE6BC-F1C3-D2CF-A00F-5223F0AE5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E358D7E-D36C-84BE-E4A9-68ABCE52AA2B}"/>
              </a:ext>
            </a:extLst>
          </p:cNvPr>
          <p:cNvSpPr>
            <a:spLocks noGrp="1"/>
          </p:cNvSpPr>
          <p:nvPr>
            <p:ph type="dt" sz="half" idx="10"/>
          </p:nvPr>
        </p:nvSpPr>
        <p:spPr/>
        <p:txBody>
          <a:bodyPr/>
          <a:lstStyle/>
          <a:p>
            <a:fld id="{CD6B59C8-51FD-A940-BACF-C40C7711898B}" type="datetimeFigureOut">
              <a:rPr lang="it-IT" smtClean="0"/>
              <a:t>29/03/2024</a:t>
            </a:fld>
            <a:endParaRPr lang="it-IT"/>
          </a:p>
        </p:txBody>
      </p:sp>
      <p:sp>
        <p:nvSpPr>
          <p:cNvPr id="6" name="Segnaposto piè di pagina 5">
            <a:extLst>
              <a:ext uri="{FF2B5EF4-FFF2-40B4-BE49-F238E27FC236}">
                <a16:creationId xmlns:a16="http://schemas.microsoft.com/office/drawing/2014/main" id="{2C720AB5-F8FF-8711-0D6E-1AC0811FAEE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CA850A2-5BBB-B1E4-751C-EC02E572C81A}"/>
              </a:ext>
            </a:extLst>
          </p:cNvPr>
          <p:cNvSpPr>
            <a:spLocks noGrp="1"/>
          </p:cNvSpPr>
          <p:nvPr>
            <p:ph type="sldNum" sz="quarter" idx="12"/>
          </p:nvPr>
        </p:nvSpPr>
        <p:spPr/>
        <p:txBody>
          <a:bodyPr/>
          <a:lstStyle/>
          <a:p>
            <a:fld id="{680445D4-BF7F-9B44-A84C-DC855690F73E}" type="slidenum">
              <a:rPr lang="it-IT" smtClean="0"/>
              <a:t>‹N›</a:t>
            </a:fld>
            <a:endParaRPr lang="it-IT"/>
          </a:p>
        </p:txBody>
      </p:sp>
    </p:spTree>
    <p:extLst>
      <p:ext uri="{BB962C8B-B14F-4D97-AF65-F5344CB8AC3E}">
        <p14:creationId xmlns:p14="http://schemas.microsoft.com/office/powerpoint/2010/main" val="2547389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29/03/2024</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1AF105-F92E-C15A-4DCF-19CBA225A79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7B0799A-A9C2-6F38-7382-6D50DE0D1CC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0922FB6-62C7-1A9A-2641-D25A2F052E83}"/>
              </a:ext>
            </a:extLst>
          </p:cNvPr>
          <p:cNvSpPr>
            <a:spLocks noGrp="1"/>
          </p:cNvSpPr>
          <p:nvPr>
            <p:ph type="dt" sz="half" idx="10"/>
          </p:nvPr>
        </p:nvSpPr>
        <p:spPr/>
        <p:txBody>
          <a:bodyPr/>
          <a:lstStyle/>
          <a:p>
            <a:fld id="{CD6B59C8-51FD-A940-BACF-C40C7711898B}" type="datetimeFigureOut">
              <a:rPr lang="it-IT" smtClean="0"/>
              <a:t>29/03/2024</a:t>
            </a:fld>
            <a:endParaRPr lang="it-IT"/>
          </a:p>
        </p:txBody>
      </p:sp>
      <p:sp>
        <p:nvSpPr>
          <p:cNvPr id="5" name="Segnaposto piè di pagina 4">
            <a:extLst>
              <a:ext uri="{FF2B5EF4-FFF2-40B4-BE49-F238E27FC236}">
                <a16:creationId xmlns:a16="http://schemas.microsoft.com/office/drawing/2014/main" id="{0E6FF46E-2ACD-69F9-FBCA-B3F4803EDF0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BBC0B29-56BB-DCC8-6D30-5D21D189A4FC}"/>
              </a:ext>
            </a:extLst>
          </p:cNvPr>
          <p:cNvSpPr>
            <a:spLocks noGrp="1"/>
          </p:cNvSpPr>
          <p:nvPr>
            <p:ph type="sldNum" sz="quarter" idx="12"/>
          </p:nvPr>
        </p:nvSpPr>
        <p:spPr/>
        <p:txBody>
          <a:bodyPr/>
          <a:lstStyle/>
          <a:p>
            <a:fld id="{680445D4-BF7F-9B44-A84C-DC855690F73E}" type="slidenum">
              <a:rPr lang="it-IT" smtClean="0"/>
              <a:t>‹N›</a:t>
            </a:fld>
            <a:endParaRPr lang="it-IT"/>
          </a:p>
        </p:txBody>
      </p:sp>
    </p:spTree>
    <p:extLst>
      <p:ext uri="{BB962C8B-B14F-4D97-AF65-F5344CB8AC3E}">
        <p14:creationId xmlns:p14="http://schemas.microsoft.com/office/powerpoint/2010/main" val="51274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5900C81-A65F-1719-7E98-9389BC78948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330870E-F6F6-5C2F-9BBB-D6E52BB89A25}"/>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DC39CFD-8D08-5ABF-EC53-6CF3FCA2F5B7}"/>
              </a:ext>
            </a:extLst>
          </p:cNvPr>
          <p:cNvSpPr>
            <a:spLocks noGrp="1"/>
          </p:cNvSpPr>
          <p:nvPr>
            <p:ph type="dt" sz="half" idx="10"/>
          </p:nvPr>
        </p:nvSpPr>
        <p:spPr/>
        <p:txBody>
          <a:bodyPr/>
          <a:lstStyle/>
          <a:p>
            <a:fld id="{CD6B59C8-51FD-A940-BACF-C40C7711898B}" type="datetimeFigureOut">
              <a:rPr lang="it-IT" smtClean="0"/>
              <a:t>29/03/2024</a:t>
            </a:fld>
            <a:endParaRPr lang="it-IT"/>
          </a:p>
        </p:txBody>
      </p:sp>
      <p:sp>
        <p:nvSpPr>
          <p:cNvPr id="5" name="Segnaposto piè di pagina 4">
            <a:extLst>
              <a:ext uri="{FF2B5EF4-FFF2-40B4-BE49-F238E27FC236}">
                <a16:creationId xmlns:a16="http://schemas.microsoft.com/office/drawing/2014/main" id="{E121EA5F-60FE-B570-22AC-64D3CEF92B2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B8DA264-30BF-7082-3865-4D394F0FA7E3}"/>
              </a:ext>
            </a:extLst>
          </p:cNvPr>
          <p:cNvSpPr>
            <a:spLocks noGrp="1"/>
          </p:cNvSpPr>
          <p:nvPr>
            <p:ph type="sldNum" sz="quarter" idx="12"/>
          </p:nvPr>
        </p:nvSpPr>
        <p:spPr/>
        <p:txBody>
          <a:bodyPr/>
          <a:lstStyle/>
          <a:p>
            <a:fld id="{680445D4-BF7F-9B44-A84C-DC855690F73E}" type="slidenum">
              <a:rPr lang="it-IT" smtClean="0"/>
              <a:t>‹N›</a:t>
            </a:fld>
            <a:endParaRPr lang="it-IT"/>
          </a:p>
        </p:txBody>
      </p:sp>
    </p:spTree>
    <p:extLst>
      <p:ext uri="{BB962C8B-B14F-4D97-AF65-F5344CB8AC3E}">
        <p14:creationId xmlns:p14="http://schemas.microsoft.com/office/powerpoint/2010/main" val="3695801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29/03/2024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29/03/2024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29/03/2024</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29/03/2024</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29/03/2024</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29/03/2024</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7FB6EC6-2869-5895-04EC-070E8B5221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90AF2D6-528B-2052-49E2-B87233E950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8F3E3B6-6AD7-2844-758D-EEC80C2784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B59C8-51FD-A940-BACF-C40C7711898B}" type="datetimeFigureOut">
              <a:rPr lang="it-IT" smtClean="0"/>
              <a:t>29/03/2024</a:t>
            </a:fld>
            <a:endParaRPr lang="it-IT"/>
          </a:p>
        </p:txBody>
      </p:sp>
      <p:sp>
        <p:nvSpPr>
          <p:cNvPr id="5" name="Segnaposto piè di pagina 4">
            <a:extLst>
              <a:ext uri="{FF2B5EF4-FFF2-40B4-BE49-F238E27FC236}">
                <a16:creationId xmlns:a16="http://schemas.microsoft.com/office/drawing/2014/main" id="{6E0FDFB6-CA2E-E8FE-3329-FC6ACF3253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04045E0-0DC5-9422-1D7F-7BFD5A4C65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445D4-BF7F-9B44-A84C-DC855690F73E}" type="slidenum">
              <a:rPr lang="it-IT" smtClean="0"/>
              <a:t>‹N›</a:t>
            </a:fld>
            <a:endParaRPr lang="it-IT"/>
          </a:p>
        </p:txBody>
      </p:sp>
    </p:spTree>
    <p:extLst>
      <p:ext uri="{BB962C8B-B14F-4D97-AF65-F5344CB8AC3E}">
        <p14:creationId xmlns:p14="http://schemas.microsoft.com/office/powerpoint/2010/main" val="100906627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9.xml"/><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950634" y="758952"/>
            <a:ext cx="5205046" cy="3227514"/>
          </a:xfrm>
        </p:spPr>
        <p:txBody>
          <a:bodyPr>
            <a:normAutofit/>
          </a:bodyPr>
          <a:lstStyle/>
          <a:p>
            <a:r>
              <a:rPr lang="it-IT" sz="4000" dirty="0"/>
              <a:t>LAPAROSCOPIC SLEEVE GASTRECTOMY: FOLLOW UP A 10 ANNI</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6096000" y="4452229"/>
            <a:ext cx="4526280" cy="1279652"/>
          </a:xfrm>
        </p:spPr>
        <p:txBody>
          <a:bodyPr>
            <a:normAutofit fontScale="55000" lnSpcReduction="20000"/>
          </a:bodyPr>
          <a:lstStyle/>
          <a:p>
            <a:r>
              <a:rPr lang="it-IT" sz="4800" b="1" dirty="0" err="1">
                <a:solidFill>
                  <a:srgbClr val="FFC000"/>
                </a:solidFill>
              </a:rPr>
              <a:t>Dott.fabio</a:t>
            </a:r>
            <a:r>
              <a:rPr lang="it-IT" sz="4800" b="1" dirty="0">
                <a:solidFill>
                  <a:srgbClr val="FFC000"/>
                </a:solidFill>
              </a:rPr>
              <a:t> </a:t>
            </a:r>
            <a:r>
              <a:rPr lang="it-IT" sz="4800" b="1" dirty="0" err="1">
                <a:solidFill>
                  <a:srgbClr val="FFC000"/>
                </a:solidFill>
              </a:rPr>
              <a:t>guccione</a:t>
            </a:r>
            <a:endParaRPr lang="it-IT" sz="4800" b="1" dirty="0">
              <a:solidFill>
                <a:srgbClr val="FFC000"/>
              </a:solidFill>
            </a:endParaRPr>
          </a:p>
          <a:p>
            <a:endParaRPr lang="it-IT" sz="2800" b="1" dirty="0">
              <a:solidFill>
                <a:srgbClr val="FFC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0F377F"/>
                </a:solidFill>
                <a:effectLst/>
                <a:uLnTx/>
                <a:uFillTx/>
                <a:latin typeface="Calibri" panose="020F0502020204030204"/>
                <a:ea typeface="+mn-ea"/>
                <a:cs typeface="+mn-cs"/>
              </a:rPr>
              <a:t>U.O.C Chirurgia Generale </a:t>
            </a:r>
            <a:r>
              <a:rPr kumimoji="0" lang="it-IT" sz="2800" b="1" i="0" u="none" strike="noStrike" kern="1200" cap="none" spc="0" normalizeH="0" baseline="0" noProof="0" dirty="0" err="1">
                <a:ln>
                  <a:noFill/>
                </a:ln>
                <a:solidFill>
                  <a:srgbClr val="0F377F"/>
                </a:solidFill>
                <a:effectLst/>
                <a:uLnTx/>
                <a:uFillTx/>
                <a:latin typeface="Calibri" panose="020F0502020204030204"/>
                <a:ea typeface="+mn-ea"/>
                <a:cs typeface="+mn-cs"/>
              </a:rPr>
              <a:t>Ind</a:t>
            </a:r>
            <a:r>
              <a:rPr kumimoji="0" lang="it-IT" sz="2800" b="1" i="0" u="none" strike="noStrike" kern="1200" cap="none" spc="0" normalizeH="0" baseline="0" noProof="0" dirty="0">
                <a:ln>
                  <a:noFill/>
                </a:ln>
                <a:solidFill>
                  <a:srgbClr val="0F377F"/>
                </a:solidFill>
                <a:effectLst/>
                <a:uLnTx/>
                <a:uFillTx/>
                <a:latin typeface="Calibri" panose="020F0502020204030204"/>
                <a:ea typeface="+mn-ea"/>
                <a:cs typeface="+mn-cs"/>
              </a:rPr>
              <a:t>. Oncologico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0F377F"/>
                </a:solidFill>
                <a:effectLst/>
                <a:uLnTx/>
                <a:uFillTx/>
                <a:latin typeface="Calibri" panose="020F0502020204030204"/>
                <a:ea typeface="+mn-ea"/>
                <a:cs typeface="+mn-cs"/>
              </a:rPr>
              <a:t>Prof. </a:t>
            </a:r>
            <a:r>
              <a:rPr kumimoji="0" lang="it-IT" sz="2800" b="1" i="0" u="none" strike="noStrike" kern="1200" cap="none" spc="0" normalizeH="0" baseline="0" noProof="0" dirty="0" err="1">
                <a:ln>
                  <a:noFill/>
                </a:ln>
                <a:solidFill>
                  <a:srgbClr val="0F377F"/>
                </a:solidFill>
                <a:effectLst/>
                <a:uLnTx/>
                <a:uFillTx/>
                <a:latin typeface="Calibri" panose="020F0502020204030204"/>
                <a:ea typeface="+mn-ea"/>
                <a:cs typeface="+mn-cs"/>
              </a:rPr>
              <a:t>G.Navarra</a:t>
            </a:r>
            <a:r>
              <a:rPr kumimoji="0" lang="it-IT" sz="2800" b="1" i="0" u="none" strike="noStrike" kern="1200" cap="none" spc="0" normalizeH="0" baseline="0" noProof="0" dirty="0">
                <a:ln>
                  <a:noFill/>
                </a:ln>
                <a:solidFill>
                  <a:srgbClr val="0F377F"/>
                </a:solidFill>
                <a:effectLst/>
                <a:uLnTx/>
                <a:uFillTx/>
                <a:latin typeface="Calibri" panose="020F0502020204030204"/>
                <a:ea typeface="+mn-ea"/>
                <a:cs typeface="+mn-cs"/>
              </a:rPr>
              <a:t> A.O.U. G. Martino, Messina</a:t>
            </a:r>
            <a:endParaRPr lang="it-IT" sz="2800" b="1" dirty="0">
              <a:solidFill>
                <a:srgbClr val="FFC000"/>
              </a:solidFill>
            </a:endParaRP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C803EAD-B9C6-55A2-7F23-42750EF7786F}"/>
              </a:ext>
            </a:extLst>
          </p:cNvPr>
          <p:cNvSpPr txBox="1"/>
          <p:nvPr/>
        </p:nvSpPr>
        <p:spPr>
          <a:xfrm>
            <a:off x="647114" y="956603"/>
            <a:ext cx="5556738" cy="584775"/>
          </a:xfrm>
          <a:prstGeom prst="rect">
            <a:avLst/>
          </a:prstGeom>
          <a:noFill/>
        </p:spPr>
        <p:txBody>
          <a:bodyPr wrap="square" rtlCol="0">
            <a:spAutoFit/>
          </a:bodyPr>
          <a:lstStyle/>
          <a:p>
            <a:r>
              <a:rPr lang="it-IT" sz="3200" b="1">
                <a:solidFill>
                  <a:srgbClr val="1E5082"/>
                </a:solidFill>
              </a:rPr>
              <a:t>ENDPOINT PRIMARIO</a:t>
            </a:r>
            <a:endParaRPr lang="it-IT" sz="3200" b="1" dirty="0">
              <a:solidFill>
                <a:srgbClr val="1E5082"/>
              </a:solidFill>
            </a:endParaRPr>
          </a:p>
        </p:txBody>
      </p:sp>
      <p:sp>
        <p:nvSpPr>
          <p:cNvPr id="6" name="CasellaDiTesto 5">
            <a:extLst>
              <a:ext uri="{FF2B5EF4-FFF2-40B4-BE49-F238E27FC236}">
                <a16:creationId xmlns:a16="http://schemas.microsoft.com/office/drawing/2014/main" id="{F08C9AC8-C1D4-9FBC-5C2A-440DD39F5BB8}"/>
              </a:ext>
            </a:extLst>
          </p:cNvPr>
          <p:cNvSpPr txBox="1"/>
          <p:nvPr/>
        </p:nvSpPr>
        <p:spPr>
          <a:xfrm>
            <a:off x="647114" y="3273772"/>
            <a:ext cx="609834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1E5082"/>
                </a:solidFill>
                <a:effectLst/>
                <a:uLnTx/>
                <a:uFillTx/>
                <a:latin typeface="Calibri" panose="020F0502020204030204"/>
                <a:ea typeface="+mn-ea"/>
                <a:cs typeface="+mn-cs"/>
              </a:rPr>
              <a:t>ENDPOINT SECONDARI </a:t>
            </a:r>
            <a:endParaRPr kumimoji="0" lang="it-IT" sz="3200" b="1" i="0" u="none" strike="noStrike" kern="1200" cap="none" spc="0" normalizeH="0" baseline="0" noProof="0" dirty="0">
              <a:ln>
                <a:noFill/>
              </a:ln>
              <a:solidFill>
                <a:srgbClr val="1E5082"/>
              </a:solidFill>
              <a:effectLst/>
              <a:uLnTx/>
              <a:uFillTx/>
              <a:latin typeface="Calibri" panose="020F0502020204030204"/>
              <a:ea typeface="+mn-ea"/>
              <a:cs typeface="+mn-cs"/>
            </a:endParaRPr>
          </a:p>
        </p:txBody>
      </p:sp>
      <p:pic>
        <p:nvPicPr>
          <p:cNvPr id="8" name="Immagine 7" descr="Immagine che contiene dardo&#10;&#10;Descrizione generata automaticamente">
            <a:extLst>
              <a:ext uri="{FF2B5EF4-FFF2-40B4-BE49-F238E27FC236}">
                <a16:creationId xmlns:a16="http://schemas.microsoft.com/office/drawing/2014/main" id="{E1A02956-ACA4-D96B-C0B3-ABE2EF1FB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8475" y="260274"/>
            <a:ext cx="5343525" cy="4200525"/>
          </a:xfrm>
          <a:prstGeom prst="rect">
            <a:avLst/>
          </a:prstGeom>
        </p:spPr>
      </p:pic>
      <p:sp>
        <p:nvSpPr>
          <p:cNvPr id="9" name="CasellaDiTesto 8">
            <a:extLst>
              <a:ext uri="{FF2B5EF4-FFF2-40B4-BE49-F238E27FC236}">
                <a16:creationId xmlns:a16="http://schemas.microsoft.com/office/drawing/2014/main" id="{A23AD3E1-38FD-5024-CE3C-3C74322AAFAC}"/>
              </a:ext>
            </a:extLst>
          </p:cNvPr>
          <p:cNvSpPr txBox="1"/>
          <p:nvPr/>
        </p:nvSpPr>
        <p:spPr>
          <a:xfrm>
            <a:off x="442452" y="1740310"/>
            <a:ext cx="5761400" cy="830997"/>
          </a:xfrm>
          <a:prstGeom prst="rect">
            <a:avLst/>
          </a:prstGeom>
          <a:noFill/>
        </p:spPr>
        <p:txBody>
          <a:bodyPr wrap="square" rtlCol="0">
            <a:spAutoFit/>
          </a:bodyPr>
          <a:lstStyle/>
          <a:p>
            <a:pPr marL="285750" indent="-285750">
              <a:buFont typeface="Arial" panose="020B0604020202020204" pitchFamily="34" charset="0"/>
              <a:buChar char="•"/>
            </a:pPr>
            <a:r>
              <a:rPr lang="it-IT" sz="2400" dirty="0"/>
              <a:t>Andamento del peso a T3, T8, T 10</a:t>
            </a:r>
          </a:p>
          <a:p>
            <a:pPr marL="285750" indent="-285750">
              <a:buFont typeface="Arial" panose="020B0604020202020204" pitchFamily="34" charset="0"/>
              <a:buChar char="•"/>
            </a:pPr>
            <a:r>
              <a:rPr lang="it-IT" sz="2400" dirty="0"/>
              <a:t>Weight </a:t>
            </a:r>
            <a:r>
              <a:rPr lang="it-IT" sz="2400" dirty="0" err="1"/>
              <a:t>regain</a:t>
            </a:r>
            <a:r>
              <a:rPr lang="it-IT" sz="2400" dirty="0"/>
              <a:t> and </a:t>
            </a:r>
            <a:r>
              <a:rPr lang="it-IT" sz="2400" dirty="0" err="1"/>
              <a:t>insufficient</a:t>
            </a:r>
            <a:r>
              <a:rPr lang="it-IT" sz="2400" dirty="0"/>
              <a:t> weight </a:t>
            </a:r>
            <a:r>
              <a:rPr lang="it-IT" sz="2400" dirty="0" err="1"/>
              <a:t>loss</a:t>
            </a:r>
            <a:endParaRPr lang="it-IT" sz="2400" dirty="0"/>
          </a:p>
        </p:txBody>
      </p:sp>
      <p:sp>
        <p:nvSpPr>
          <p:cNvPr id="10" name="CasellaDiTesto 9">
            <a:extLst>
              <a:ext uri="{FF2B5EF4-FFF2-40B4-BE49-F238E27FC236}">
                <a16:creationId xmlns:a16="http://schemas.microsoft.com/office/drawing/2014/main" id="{461F277B-58BA-4F7A-087D-ADE52164E095}"/>
              </a:ext>
            </a:extLst>
          </p:cNvPr>
          <p:cNvSpPr txBox="1"/>
          <p:nvPr/>
        </p:nvSpPr>
        <p:spPr>
          <a:xfrm>
            <a:off x="544783" y="4281949"/>
            <a:ext cx="5761400" cy="1200329"/>
          </a:xfrm>
          <a:prstGeom prst="rect">
            <a:avLst/>
          </a:prstGeom>
          <a:noFill/>
        </p:spPr>
        <p:txBody>
          <a:bodyPr wrap="square" rtlCol="0">
            <a:spAutoFit/>
          </a:bodyPr>
          <a:lstStyle/>
          <a:p>
            <a:pPr marL="285750" indent="-285750">
              <a:buFont typeface="Arial" panose="020B0604020202020204" pitchFamily="34" charset="0"/>
              <a:buChar char="•"/>
            </a:pPr>
            <a:r>
              <a:rPr lang="it-IT" sz="2400" dirty="0"/>
              <a:t>Remissione delle comorbidità</a:t>
            </a:r>
          </a:p>
          <a:p>
            <a:pPr marL="285750" indent="-285750">
              <a:buFont typeface="Arial" panose="020B0604020202020204" pitchFamily="34" charset="0"/>
              <a:buChar char="•"/>
            </a:pPr>
            <a:r>
              <a:rPr lang="it-IT" sz="2400" dirty="0"/>
              <a:t>Carenze nutrizionali e GERD</a:t>
            </a:r>
          </a:p>
          <a:p>
            <a:pPr marL="285750" indent="-285750">
              <a:buFont typeface="Arial" panose="020B0604020202020204" pitchFamily="34" charset="0"/>
              <a:buChar char="•"/>
            </a:pPr>
            <a:r>
              <a:rPr lang="it-IT" sz="2400" dirty="0"/>
              <a:t>Quality of Life e Food </a:t>
            </a:r>
            <a:r>
              <a:rPr lang="it-IT" sz="2400" dirty="0" err="1"/>
              <a:t>Tolerance</a:t>
            </a:r>
            <a:endParaRPr lang="it-IT" sz="2400" dirty="0"/>
          </a:p>
        </p:txBody>
      </p:sp>
    </p:spTree>
    <p:extLst>
      <p:ext uri="{BB962C8B-B14F-4D97-AF65-F5344CB8AC3E}">
        <p14:creationId xmlns:p14="http://schemas.microsoft.com/office/powerpoint/2010/main" val="810167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co 4">
            <a:extLst>
              <a:ext uri="{FF2B5EF4-FFF2-40B4-BE49-F238E27FC236}">
                <a16:creationId xmlns:a16="http://schemas.microsoft.com/office/drawing/2014/main" id="{B1FE5DF3-C8D2-AC71-8F52-C3E2952EC47D}"/>
              </a:ext>
            </a:extLst>
          </p:cNvPr>
          <p:cNvGraphicFramePr/>
          <p:nvPr>
            <p:extLst>
              <p:ext uri="{D42A27DB-BD31-4B8C-83A1-F6EECF244321}">
                <p14:modId xmlns:p14="http://schemas.microsoft.com/office/powerpoint/2010/main" val="3166728644"/>
              </p:ext>
            </p:extLst>
          </p:nvPr>
        </p:nvGraphicFramePr>
        <p:xfrm>
          <a:off x="453923" y="1489586"/>
          <a:ext cx="5327445" cy="4498259"/>
        </p:xfrm>
        <a:graphic>
          <a:graphicData uri="http://schemas.openxmlformats.org/drawingml/2006/chart">
            <c:chart xmlns:c="http://schemas.openxmlformats.org/drawingml/2006/chart" xmlns:r="http://schemas.openxmlformats.org/officeDocument/2006/relationships" r:id="rId2"/>
          </a:graphicData>
        </a:graphic>
      </p:graphicFrame>
      <p:pic>
        <p:nvPicPr>
          <p:cNvPr id="7" name="Immagine 6" descr="Immagine che contiene testo, schermata, numero, Diagramma&#10;&#10;Descrizione generata automaticamente">
            <a:extLst>
              <a:ext uri="{FF2B5EF4-FFF2-40B4-BE49-F238E27FC236}">
                <a16:creationId xmlns:a16="http://schemas.microsoft.com/office/drawing/2014/main" id="{4725AC1D-E359-35BB-863B-4D58E25C4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678" y="1489586"/>
            <a:ext cx="3995122" cy="3901591"/>
          </a:xfrm>
          <a:prstGeom prst="rect">
            <a:avLst/>
          </a:prstGeom>
        </p:spPr>
      </p:pic>
      <p:sp>
        <p:nvSpPr>
          <p:cNvPr id="8" name="CasellaDiTesto 7">
            <a:extLst>
              <a:ext uri="{FF2B5EF4-FFF2-40B4-BE49-F238E27FC236}">
                <a16:creationId xmlns:a16="http://schemas.microsoft.com/office/drawing/2014/main" id="{2728FE1F-C089-DCBF-35B4-85601622B136}"/>
              </a:ext>
            </a:extLst>
          </p:cNvPr>
          <p:cNvSpPr txBox="1"/>
          <p:nvPr/>
        </p:nvSpPr>
        <p:spPr>
          <a:xfrm>
            <a:off x="8141110" y="673284"/>
            <a:ext cx="3375689" cy="461665"/>
          </a:xfrm>
          <a:prstGeom prst="rect">
            <a:avLst/>
          </a:prstGeom>
          <a:noFill/>
        </p:spPr>
        <p:txBody>
          <a:bodyPr wrap="square" rtlCol="0">
            <a:spAutoFit/>
          </a:bodyPr>
          <a:lstStyle/>
          <a:p>
            <a:r>
              <a:rPr lang="it-IT" sz="2400" b="1" dirty="0">
                <a:solidFill>
                  <a:srgbClr val="1E5082"/>
                </a:solidFill>
              </a:rPr>
              <a:t>Categorie di peso a T 10</a:t>
            </a:r>
          </a:p>
        </p:txBody>
      </p:sp>
      <p:sp>
        <p:nvSpPr>
          <p:cNvPr id="10" name="CasellaDiTesto 9">
            <a:extLst>
              <a:ext uri="{FF2B5EF4-FFF2-40B4-BE49-F238E27FC236}">
                <a16:creationId xmlns:a16="http://schemas.microsoft.com/office/drawing/2014/main" id="{4F76EB5E-DB6B-F919-96EE-7EC1A6E1BC05}"/>
              </a:ext>
            </a:extLst>
          </p:cNvPr>
          <p:cNvSpPr txBox="1"/>
          <p:nvPr/>
        </p:nvSpPr>
        <p:spPr>
          <a:xfrm>
            <a:off x="2122129" y="639322"/>
            <a:ext cx="1991032" cy="461665"/>
          </a:xfrm>
          <a:prstGeom prst="rect">
            <a:avLst/>
          </a:prstGeom>
          <a:noFill/>
        </p:spPr>
        <p:txBody>
          <a:bodyPr wrap="square" rtlCol="0">
            <a:spAutoFit/>
          </a:bodyPr>
          <a:lstStyle/>
          <a:p>
            <a:r>
              <a:rPr lang="it-IT" sz="2400" b="1" dirty="0">
                <a:solidFill>
                  <a:srgbClr val="1E5082"/>
                </a:solidFill>
              </a:rPr>
              <a:t>Weight Loss</a:t>
            </a:r>
          </a:p>
        </p:txBody>
      </p:sp>
    </p:spTree>
    <p:extLst>
      <p:ext uri="{BB962C8B-B14F-4D97-AF65-F5344CB8AC3E}">
        <p14:creationId xmlns:p14="http://schemas.microsoft.com/office/powerpoint/2010/main" val="240589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testo, schermata, numero, diagramma&#10;&#10;Descrizione generata automaticamente">
            <a:extLst>
              <a:ext uri="{FF2B5EF4-FFF2-40B4-BE49-F238E27FC236}">
                <a16:creationId xmlns:a16="http://schemas.microsoft.com/office/drawing/2014/main" id="{6CBB3E05-157B-21A7-F762-31C40707C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11" y="2229802"/>
            <a:ext cx="3087912" cy="3332614"/>
          </a:xfrm>
          <a:prstGeom prst="rect">
            <a:avLst/>
          </a:prstGeom>
        </p:spPr>
      </p:pic>
      <p:pic>
        <p:nvPicPr>
          <p:cNvPr id="12" name="Immagine 11" descr="Immagine che contiene testo, schermata, numero, Diagramma&#10;&#10;Descrizione generata automaticamente">
            <a:extLst>
              <a:ext uri="{FF2B5EF4-FFF2-40B4-BE49-F238E27FC236}">
                <a16:creationId xmlns:a16="http://schemas.microsoft.com/office/drawing/2014/main" id="{D170CA15-714B-56B3-F686-BE42C2A73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2442" y="2239327"/>
            <a:ext cx="3087912" cy="3247435"/>
          </a:xfrm>
          <a:prstGeom prst="rect">
            <a:avLst/>
          </a:prstGeom>
        </p:spPr>
      </p:pic>
      <p:pic>
        <p:nvPicPr>
          <p:cNvPr id="14" name="Immagine 13" descr="Immagine che contiene testo, schermata, numero, Diagramma&#10;&#10;Descrizione generata automaticamente">
            <a:extLst>
              <a:ext uri="{FF2B5EF4-FFF2-40B4-BE49-F238E27FC236}">
                <a16:creationId xmlns:a16="http://schemas.microsoft.com/office/drawing/2014/main" id="{950301DF-5955-C271-37F9-97D4B1659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544" y="2248852"/>
            <a:ext cx="2802255" cy="3235124"/>
          </a:xfrm>
          <a:prstGeom prst="rect">
            <a:avLst/>
          </a:prstGeom>
        </p:spPr>
      </p:pic>
      <p:sp>
        <p:nvSpPr>
          <p:cNvPr id="16" name="CasellaDiTesto 15">
            <a:extLst>
              <a:ext uri="{FF2B5EF4-FFF2-40B4-BE49-F238E27FC236}">
                <a16:creationId xmlns:a16="http://schemas.microsoft.com/office/drawing/2014/main" id="{055C78FD-1D21-2D3D-7CB3-34CD4525A412}"/>
              </a:ext>
            </a:extLst>
          </p:cNvPr>
          <p:cNvSpPr txBox="1"/>
          <p:nvPr/>
        </p:nvSpPr>
        <p:spPr>
          <a:xfrm>
            <a:off x="3456622" y="663678"/>
            <a:ext cx="5306071" cy="584775"/>
          </a:xfrm>
          <a:prstGeom prst="rect">
            <a:avLst/>
          </a:prstGeom>
          <a:noFill/>
        </p:spPr>
        <p:txBody>
          <a:bodyPr wrap="square" rtlCol="0">
            <a:spAutoFit/>
          </a:bodyPr>
          <a:lstStyle/>
          <a:p>
            <a:r>
              <a:rPr lang="it-IT" sz="3200" b="1" dirty="0">
                <a:solidFill>
                  <a:srgbClr val="1E5082"/>
                </a:solidFill>
              </a:rPr>
              <a:t>Remissione delle comorbidità</a:t>
            </a:r>
          </a:p>
        </p:txBody>
      </p:sp>
    </p:spTree>
    <p:extLst>
      <p:ext uri="{BB962C8B-B14F-4D97-AF65-F5344CB8AC3E}">
        <p14:creationId xmlns:p14="http://schemas.microsoft.com/office/powerpoint/2010/main" val="3493949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C5411FE-7424-BE54-08A5-1E532E48BE8A}"/>
              </a:ext>
            </a:extLst>
          </p:cNvPr>
          <p:cNvSpPr txBox="1"/>
          <p:nvPr/>
        </p:nvSpPr>
        <p:spPr>
          <a:xfrm>
            <a:off x="2316480" y="523690"/>
            <a:ext cx="755904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1E5082"/>
                </a:solidFill>
                <a:effectLst/>
                <a:uLnTx/>
                <a:uFillTx/>
                <a:latin typeface="Calibri" panose="020F0502020204030204"/>
                <a:ea typeface="+mn-ea"/>
                <a:cs typeface="+mn-cs"/>
              </a:rPr>
              <a:t>Insorgenza di complicanze a lungo termine </a:t>
            </a:r>
          </a:p>
        </p:txBody>
      </p:sp>
      <p:pic>
        <p:nvPicPr>
          <p:cNvPr id="6" name="Immagine 5" descr="Immagine che contiene testo, schermata, Diagramma, numero&#10;&#10;Descrizione generata automaticamente">
            <a:extLst>
              <a:ext uri="{FF2B5EF4-FFF2-40B4-BE49-F238E27FC236}">
                <a16:creationId xmlns:a16="http://schemas.microsoft.com/office/drawing/2014/main" id="{C5FE4F05-2DC1-14F8-B92B-D31928177E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710" y="1729065"/>
            <a:ext cx="3524865" cy="3399870"/>
          </a:xfrm>
          <a:prstGeom prst="rect">
            <a:avLst/>
          </a:prstGeom>
        </p:spPr>
      </p:pic>
      <p:pic>
        <p:nvPicPr>
          <p:cNvPr id="8" name="Immagine 7" descr="Immagine che contiene testo, schermata, numero, diagramma&#10;&#10;Descrizione generata automaticamente">
            <a:extLst>
              <a:ext uri="{FF2B5EF4-FFF2-40B4-BE49-F238E27FC236}">
                <a16:creationId xmlns:a16="http://schemas.microsoft.com/office/drawing/2014/main" id="{0A2B4E5E-93E6-00DA-B16F-360C19822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865" y="1729065"/>
            <a:ext cx="4448901" cy="3399870"/>
          </a:xfrm>
          <a:prstGeom prst="rect">
            <a:avLst/>
          </a:prstGeom>
        </p:spPr>
      </p:pic>
    </p:spTree>
    <p:extLst>
      <p:ext uri="{BB962C8B-B14F-4D97-AF65-F5344CB8AC3E}">
        <p14:creationId xmlns:p14="http://schemas.microsoft.com/office/powerpoint/2010/main" val="3211601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59F57C32-5A6E-836A-6412-1BDF641357B6}"/>
              </a:ext>
            </a:extLst>
          </p:cNvPr>
          <p:cNvGraphicFramePr>
            <a:graphicFrameLocks noGrp="1"/>
          </p:cNvGraphicFramePr>
          <p:nvPr>
            <p:extLst>
              <p:ext uri="{D42A27DB-BD31-4B8C-83A1-F6EECF244321}">
                <p14:modId xmlns:p14="http://schemas.microsoft.com/office/powerpoint/2010/main" val="3539348784"/>
              </p:ext>
            </p:extLst>
          </p:nvPr>
        </p:nvGraphicFramePr>
        <p:xfrm>
          <a:off x="2304757" y="4852707"/>
          <a:ext cx="8238172" cy="1519310"/>
        </p:xfrm>
        <a:graphic>
          <a:graphicData uri="http://schemas.openxmlformats.org/drawingml/2006/table">
            <a:tbl>
              <a:tblPr firstRow="1" firstCol="1" bandRow="1"/>
              <a:tblGrid>
                <a:gridCol w="2336639">
                  <a:extLst>
                    <a:ext uri="{9D8B030D-6E8A-4147-A177-3AD203B41FA5}">
                      <a16:colId xmlns:a16="http://schemas.microsoft.com/office/drawing/2014/main" val="2814378064"/>
                    </a:ext>
                  </a:extLst>
                </a:gridCol>
                <a:gridCol w="2352622">
                  <a:extLst>
                    <a:ext uri="{9D8B030D-6E8A-4147-A177-3AD203B41FA5}">
                      <a16:colId xmlns:a16="http://schemas.microsoft.com/office/drawing/2014/main" val="2860619437"/>
                    </a:ext>
                  </a:extLst>
                </a:gridCol>
                <a:gridCol w="3548911">
                  <a:extLst>
                    <a:ext uri="{9D8B030D-6E8A-4147-A177-3AD203B41FA5}">
                      <a16:colId xmlns:a16="http://schemas.microsoft.com/office/drawing/2014/main" val="192373057"/>
                    </a:ext>
                  </a:extLst>
                </a:gridCol>
              </a:tblGrid>
              <a:tr h="248795">
                <a:tc>
                  <a:txBody>
                    <a:bodyPr/>
                    <a:lstStyle/>
                    <a:p>
                      <a:r>
                        <a:rPr lang="it-IT" sz="1200" b="1" kern="10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Risposta</a:t>
                      </a:r>
                      <a:endParaRPr lang="it-IT"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it-IT" sz="1200" b="1" kern="10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Risultato SF-BARI</a:t>
                      </a:r>
                      <a:endParaRPr lang="it-IT"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it-IT" sz="1200" b="1" kern="10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Punteggio SF-BARI QOL</a:t>
                      </a:r>
                      <a:endParaRPr lang="it-IT"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7262555"/>
                  </a:ext>
                </a:extLst>
              </a:tr>
              <a:tr h="262065">
                <a:tc>
                  <a:txBody>
                    <a:bodyPr/>
                    <a:lstStyle/>
                    <a:p>
                      <a:r>
                        <a:rPr lang="it-IT" sz="1200" kern="10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Eccellente</a:t>
                      </a:r>
                      <a:endParaRPr lang="it-IT"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it-IT" sz="1200" kern="10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 135</a:t>
                      </a:r>
                      <a:endParaRPr lang="it-IT"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it-IT" sz="1200" kern="10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 150</a:t>
                      </a:r>
                      <a:endParaRPr lang="it-IT"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7391988"/>
                  </a:ext>
                </a:extLst>
              </a:tr>
              <a:tr h="248795">
                <a:tc>
                  <a:txBody>
                    <a:bodyPr/>
                    <a:lstStyle/>
                    <a:p>
                      <a:r>
                        <a:rPr lang="it-IT" sz="1200" kern="10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Molto bene</a:t>
                      </a:r>
                      <a:endParaRPr lang="it-IT"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it-IT" sz="1200" kern="10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da 110 a &lt;135</a:t>
                      </a:r>
                      <a:endParaRPr lang="it-IT"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it-IT" sz="1200" kern="10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da 125 a &lt;150</a:t>
                      </a:r>
                      <a:endParaRPr lang="it-IT"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0903084"/>
                  </a:ext>
                </a:extLst>
              </a:tr>
              <a:tr h="248795">
                <a:tc>
                  <a:txBody>
                    <a:bodyPr/>
                    <a:lstStyle/>
                    <a:p>
                      <a:r>
                        <a:rPr lang="it-IT" sz="1200" kern="10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Bene</a:t>
                      </a:r>
                      <a:endParaRPr lang="it-IT"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it-IT" sz="1200" kern="10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da 70 a &lt;110</a:t>
                      </a:r>
                      <a:endParaRPr lang="it-IT"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it-IT" sz="1200" kern="10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da 75 a &lt;125</a:t>
                      </a:r>
                      <a:endParaRPr lang="it-IT"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4201749"/>
                  </a:ext>
                </a:extLst>
              </a:tr>
              <a:tr h="262065">
                <a:tc>
                  <a:txBody>
                    <a:bodyPr/>
                    <a:lstStyle/>
                    <a:p>
                      <a:r>
                        <a:rPr lang="it-IT" sz="1200" kern="10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Giusto</a:t>
                      </a:r>
                      <a:endParaRPr lang="it-IT"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it-IT" sz="1200" kern="10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da 35 a &lt;70</a:t>
                      </a:r>
                      <a:endParaRPr lang="it-IT"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it-IT" sz="1200" kern="10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da 40 a &lt;75</a:t>
                      </a:r>
                      <a:endParaRPr lang="it-IT"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9876125"/>
                  </a:ext>
                </a:extLst>
              </a:tr>
              <a:tr h="248795">
                <a:tc>
                  <a:txBody>
                    <a:bodyPr/>
                    <a:lstStyle/>
                    <a:p>
                      <a:r>
                        <a:rPr lang="it-IT" sz="1200" kern="1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Non ottimale</a:t>
                      </a:r>
                      <a:endParaRPr lang="it-IT"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it-IT" sz="1200" kern="10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&lt;35</a:t>
                      </a:r>
                      <a:endParaRPr lang="it-IT"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it-IT" sz="1200" kern="1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&lt;40</a:t>
                      </a:r>
                      <a:endParaRPr lang="it-IT"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3856406"/>
                  </a:ext>
                </a:extLst>
              </a:tr>
            </a:tbl>
          </a:graphicData>
        </a:graphic>
      </p:graphicFrame>
      <p:sp>
        <p:nvSpPr>
          <p:cNvPr id="6" name="CasellaDiTesto 5">
            <a:extLst>
              <a:ext uri="{FF2B5EF4-FFF2-40B4-BE49-F238E27FC236}">
                <a16:creationId xmlns:a16="http://schemas.microsoft.com/office/drawing/2014/main" id="{5665CD7D-923C-3048-540C-765B52ADA3FC}"/>
              </a:ext>
            </a:extLst>
          </p:cNvPr>
          <p:cNvSpPr txBox="1"/>
          <p:nvPr/>
        </p:nvSpPr>
        <p:spPr>
          <a:xfrm>
            <a:off x="2632600" y="550876"/>
            <a:ext cx="758248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1E5082"/>
                </a:solidFill>
                <a:effectLst/>
                <a:uLnTx/>
                <a:uFillTx/>
                <a:latin typeface="Calibri" panose="020F0502020204030204"/>
                <a:ea typeface="+mn-ea"/>
                <a:cs typeface="+mn-cs"/>
              </a:rPr>
              <a:t>Food </a:t>
            </a:r>
            <a:r>
              <a:rPr kumimoji="0" lang="it-IT" sz="3200" b="1" i="0" u="none" strike="noStrike" kern="1200" cap="none" spc="0" normalizeH="0" baseline="0" noProof="0" dirty="0" err="1">
                <a:ln>
                  <a:noFill/>
                </a:ln>
                <a:solidFill>
                  <a:srgbClr val="1E5082"/>
                </a:solidFill>
                <a:effectLst/>
                <a:uLnTx/>
                <a:uFillTx/>
                <a:latin typeface="Calibri" panose="020F0502020204030204"/>
                <a:ea typeface="+mn-ea"/>
                <a:cs typeface="+mn-cs"/>
              </a:rPr>
              <a:t>tolerance</a:t>
            </a:r>
            <a:r>
              <a:rPr kumimoji="0" lang="it-IT" sz="3200" b="1" i="0" u="none" strike="noStrike" kern="1200" cap="none" spc="0" normalizeH="0" baseline="0" noProof="0" dirty="0">
                <a:ln>
                  <a:noFill/>
                </a:ln>
                <a:solidFill>
                  <a:srgbClr val="1E5082"/>
                </a:solidFill>
                <a:effectLst/>
                <a:uLnTx/>
                <a:uFillTx/>
                <a:latin typeface="Calibri" panose="020F0502020204030204"/>
                <a:ea typeface="+mn-ea"/>
                <a:cs typeface="+mn-cs"/>
              </a:rPr>
              <a:t> (FT) &amp; Quality of Life (</a:t>
            </a:r>
            <a:r>
              <a:rPr kumimoji="0" lang="it-IT" sz="3200" b="1" i="0" u="none" strike="noStrike" kern="1200" cap="none" spc="0" normalizeH="0" baseline="0" noProof="0" dirty="0" err="1">
                <a:ln>
                  <a:noFill/>
                </a:ln>
                <a:solidFill>
                  <a:srgbClr val="1E5082"/>
                </a:solidFill>
                <a:effectLst/>
                <a:uLnTx/>
                <a:uFillTx/>
                <a:latin typeface="Calibri" panose="020F0502020204030204"/>
                <a:ea typeface="+mn-ea"/>
                <a:cs typeface="+mn-cs"/>
              </a:rPr>
              <a:t>QoL</a:t>
            </a:r>
            <a:r>
              <a:rPr kumimoji="0" lang="it-IT" sz="3200" b="1" i="0" u="none" strike="noStrike" kern="1200" cap="none" spc="0" normalizeH="0" baseline="0" noProof="0" dirty="0">
                <a:ln>
                  <a:noFill/>
                </a:ln>
                <a:solidFill>
                  <a:srgbClr val="1E5082"/>
                </a:solidFill>
                <a:effectLst/>
                <a:uLnTx/>
                <a:uFillTx/>
                <a:latin typeface="Calibri" panose="020F0502020204030204"/>
                <a:ea typeface="+mn-ea"/>
                <a:cs typeface="+mn-cs"/>
              </a:rPr>
              <a:t>)</a:t>
            </a:r>
          </a:p>
        </p:txBody>
      </p:sp>
      <p:pic>
        <p:nvPicPr>
          <p:cNvPr id="11" name="Immagine 10" descr="Immagine che contiene testo, schermata, Carattere, numero&#10;&#10;Descrizione generata automaticamente">
            <a:extLst>
              <a:ext uri="{FF2B5EF4-FFF2-40B4-BE49-F238E27FC236}">
                <a16:creationId xmlns:a16="http://schemas.microsoft.com/office/drawing/2014/main" id="{87C48CBE-9D7E-49E6-5BD8-900C255E7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245" y="2005293"/>
            <a:ext cx="4825291" cy="2256991"/>
          </a:xfrm>
          <a:prstGeom prst="rect">
            <a:avLst/>
          </a:prstGeom>
        </p:spPr>
      </p:pic>
      <p:pic>
        <p:nvPicPr>
          <p:cNvPr id="13" name="Immagine 12" descr="Immagine che contiene testo, schermata, numero, Carattere&#10;&#10;Descrizione generata automaticamente">
            <a:extLst>
              <a:ext uri="{FF2B5EF4-FFF2-40B4-BE49-F238E27FC236}">
                <a16:creationId xmlns:a16="http://schemas.microsoft.com/office/drawing/2014/main" id="{A0318F60-CED7-EA0A-9E07-F695E921C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924" y="2107409"/>
            <a:ext cx="3876368" cy="2154875"/>
          </a:xfrm>
          <a:prstGeom prst="rect">
            <a:avLst/>
          </a:prstGeom>
        </p:spPr>
      </p:pic>
      <p:sp>
        <p:nvSpPr>
          <p:cNvPr id="14" name="CasellaDiTesto 13">
            <a:extLst>
              <a:ext uri="{FF2B5EF4-FFF2-40B4-BE49-F238E27FC236}">
                <a16:creationId xmlns:a16="http://schemas.microsoft.com/office/drawing/2014/main" id="{839D4A88-5706-CBCF-AA24-9CCA4C1ABD2F}"/>
              </a:ext>
            </a:extLst>
          </p:cNvPr>
          <p:cNvSpPr txBox="1"/>
          <p:nvPr/>
        </p:nvSpPr>
        <p:spPr>
          <a:xfrm>
            <a:off x="3358890" y="1635961"/>
            <a:ext cx="1161114" cy="369332"/>
          </a:xfrm>
          <a:prstGeom prst="rect">
            <a:avLst/>
          </a:prstGeom>
          <a:noFill/>
        </p:spPr>
        <p:txBody>
          <a:bodyPr wrap="square" rtlCol="0">
            <a:spAutoFit/>
          </a:bodyPr>
          <a:lstStyle/>
          <a:p>
            <a:r>
              <a:rPr lang="it-IT" b="1" dirty="0">
                <a:solidFill>
                  <a:srgbClr val="1E5082"/>
                </a:solidFill>
              </a:rPr>
              <a:t>SF - BARI</a:t>
            </a:r>
          </a:p>
        </p:txBody>
      </p:sp>
      <p:sp>
        <p:nvSpPr>
          <p:cNvPr id="16" name="CasellaDiTesto 15">
            <a:extLst>
              <a:ext uri="{FF2B5EF4-FFF2-40B4-BE49-F238E27FC236}">
                <a16:creationId xmlns:a16="http://schemas.microsoft.com/office/drawing/2014/main" id="{B9F83462-1610-F99C-FA4B-E81D5ED2BD11}"/>
              </a:ext>
            </a:extLst>
          </p:cNvPr>
          <p:cNvSpPr txBox="1"/>
          <p:nvPr/>
        </p:nvSpPr>
        <p:spPr>
          <a:xfrm>
            <a:off x="8184181" y="1651735"/>
            <a:ext cx="165152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E5082"/>
                </a:solidFill>
                <a:effectLst/>
                <a:uLnTx/>
                <a:uFillTx/>
                <a:latin typeface="Calibri" panose="020F0502020204030204"/>
                <a:ea typeface="+mn-ea"/>
                <a:cs typeface="+mn-cs"/>
              </a:rPr>
              <a:t>SF – BARI</a:t>
            </a:r>
            <a:r>
              <a:rPr lang="it-IT" b="1" dirty="0">
                <a:solidFill>
                  <a:srgbClr val="1E5082"/>
                </a:solidFill>
                <a:latin typeface="Calibri" panose="020F0502020204030204"/>
              </a:rPr>
              <a:t> QOL</a:t>
            </a:r>
            <a:endParaRPr kumimoji="0" lang="it-IT" sz="1800" b="1" i="0" u="none" strike="noStrike" kern="1200" cap="none" spc="0" normalizeH="0" baseline="0" noProof="0" dirty="0">
              <a:ln>
                <a:noFill/>
              </a:ln>
              <a:solidFill>
                <a:srgbClr val="1E508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540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DFFC8C0-7412-BC43-606D-249A34133DA8}"/>
              </a:ext>
            </a:extLst>
          </p:cNvPr>
          <p:cNvSpPr txBox="1"/>
          <p:nvPr/>
        </p:nvSpPr>
        <p:spPr>
          <a:xfrm>
            <a:off x="4303540" y="886265"/>
            <a:ext cx="3584917" cy="523220"/>
          </a:xfrm>
          <a:prstGeom prst="rect">
            <a:avLst/>
          </a:prstGeom>
          <a:noFill/>
        </p:spPr>
        <p:txBody>
          <a:bodyPr wrap="square" rtlCol="0">
            <a:spAutoFit/>
          </a:bodyPr>
          <a:lstStyle/>
          <a:p>
            <a:r>
              <a:rPr lang="it-IT" sz="2800" b="1" dirty="0">
                <a:solidFill>
                  <a:srgbClr val="1E5082"/>
                </a:solidFill>
              </a:rPr>
              <a:t>TAKE HOME MESSAGE</a:t>
            </a:r>
          </a:p>
        </p:txBody>
      </p:sp>
      <p:sp>
        <p:nvSpPr>
          <p:cNvPr id="3" name="CasellaDiTesto 2">
            <a:extLst>
              <a:ext uri="{FF2B5EF4-FFF2-40B4-BE49-F238E27FC236}">
                <a16:creationId xmlns:a16="http://schemas.microsoft.com/office/drawing/2014/main" id="{7C42047E-D3B4-6D60-9BD9-5E01B0AB03E6}"/>
              </a:ext>
            </a:extLst>
          </p:cNvPr>
          <p:cNvSpPr txBox="1"/>
          <p:nvPr/>
        </p:nvSpPr>
        <p:spPr>
          <a:xfrm>
            <a:off x="975357" y="2828835"/>
            <a:ext cx="10241281" cy="1200329"/>
          </a:xfrm>
          <a:prstGeom prst="rect">
            <a:avLst/>
          </a:prstGeom>
          <a:noFill/>
        </p:spPr>
        <p:txBody>
          <a:bodyPr wrap="square" rtlCol="0">
            <a:spAutoFit/>
          </a:bodyPr>
          <a:lstStyle/>
          <a:p>
            <a:r>
              <a:rPr kumimoji="0" lang="it-IT" sz="2400" i="0" u="none" strike="noStrike" kern="1200" cap="none" spc="0" normalizeH="0" baseline="0" noProof="0" dirty="0">
                <a:ln>
                  <a:noFill/>
                </a:ln>
                <a:solidFill>
                  <a:prstClr val="black"/>
                </a:solidFill>
                <a:effectLst/>
                <a:uLnTx/>
                <a:uFillTx/>
                <a:latin typeface="Calibri" panose="020F0502020204030204"/>
                <a:ea typeface="+mn-ea"/>
                <a:cs typeface="+mn-cs"/>
              </a:rPr>
              <a:t>La </a:t>
            </a:r>
            <a:r>
              <a:rPr lang="it-IT" sz="2400" dirty="0">
                <a:solidFill>
                  <a:prstClr val="black"/>
                </a:solidFill>
                <a:latin typeface="Calibri" panose="020F0502020204030204"/>
              </a:rPr>
              <a:t>Sleeve </a:t>
            </a:r>
            <a:r>
              <a:rPr lang="it-IT" sz="2400" dirty="0" err="1">
                <a:solidFill>
                  <a:prstClr val="black"/>
                </a:solidFill>
                <a:latin typeface="Calibri" panose="020F0502020204030204"/>
              </a:rPr>
              <a:t>Gastrectomy</a:t>
            </a:r>
            <a:r>
              <a:rPr lang="it-IT" sz="2400" dirty="0">
                <a:solidFill>
                  <a:prstClr val="black"/>
                </a:solidFill>
                <a:latin typeface="Calibri" panose="020F0502020204030204"/>
              </a:rPr>
              <a:t> </a:t>
            </a:r>
            <a:r>
              <a:rPr kumimoji="0" lang="it-IT" sz="2400" i="0" u="none" strike="noStrike" kern="1200" cap="none" spc="0" normalizeH="0" baseline="0" noProof="0" dirty="0">
                <a:ln>
                  <a:noFill/>
                </a:ln>
                <a:solidFill>
                  <a:prstClr val="black"/>
                </a:solidFill>
                <a:effectLst/>
                <a:uLnTx/>
                <a:uFillTx/>
                <a:latin typeface="Calibri" panose="020F0502020204030204"/>
                <a:ea typeface="+mn-ea"/>
                <a:cs typeface="+mn-cs"/>
              </a:rPr>
              <a:t>garantisce una perdita di peso ed una remissione delle comorbidità significativa a 10 anni. Tuttavia una percentuale di pazienti va incontro a ripresa di peso e comparsa di reflusso gastro-esofageo</a:t>
            </a:r>
            <a:r>
              <a:rPr lang="it-IT" sz="2400" dirty="0">
                <a:solidFill>
                  <a:prstClr val="black"/>
                </a:solidFill>
                <a:latin typeface="Calibri" panose="020F0502020204030204"/>
              </a:rPr>
              <a:t> de novo</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it-IT" sz="2400" dirty="0"/>
          </a:p>
        </p:txBody>
      </p:sp>
    </p:spTree>
    <p:extLst>
      <p:ext uri="{BB962C8B-B14F-4D97-AF65-F5344CB8AC3E}">
        <p14:creationId xmlns:p14="http://schemas.microsoft.com/office/powerpoint/2010/main" val="3746779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Grazie</a:t>
            </a:r>
          </a:p>
        </p:txBody>
      </p:sp>
    </p:spTree>
    <p:extLst>
      <p:ext uri="{BB962C8B-B14F-4D97-AF65-F5344CB8AC3E}">
        <p14:creationId xmlns:p14="http://schemas.microsoft.com/office/powerpoint/2010/main" val="174554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schermata, Diagramma, linea&#10;&#10;Descrizione generata automaticamente">
            <a:extLst>
              <a:ext uri="{FF2B5EF4-FFF2-40B4-BE49-F238E27FC236}">
                <a16:creationId xmlns:a16="http://schemas.microsoft.com/office/drawing/2014/main" id="{9DEEEC0C-A5DB-5097-B913-A37495356703}"/>
              </a:ext>
            </a:extLst>
          </p:cNvPr>
          <p:cNvPicPr>
            <a:picLocks noChangeAspect="1"/>
          </p:cNvPicPr>
          <p:nvPr/>
        </p:nvPicPr>
        <p:blipFill rotWithShape="1">
          <a:blip r:embed="rId2"/>
          <a:srcRect t="6096" r="-1" b="9559"/>
          <a:stretch/>
        </p:blipFill>
        <p:spPr>
          <a:xfrm>
            <a:off x="0" y="91180"/>
            <a:ext cx="6129269" cy="3348371"/>
          </a:xfrm>
          <a:prstGeom prst="rect">
            <a:avLst/>
          </a:prstGeom>
        </p:spPr>
      </p:pic>
      <p:pic>
        <p:nvPicPr>
          <p:cNvPr id="3" name="Immagine 2">
            <a:extLst>
              <a:ext uri="{FF2B5EF4-FFF2-40B4-BE49-F238E27FC236}">
                <a16:creationId xmlns:a16="http://schemas.microsoft.com/office/drawing/2014/main" id="{ED3771F0-2B4C-054B-DAB7-C5D21A0D6153}"/>
              </a:ext>
            </a:extLst>
          </p:cNvPr>
          <p:cNvPicPr>
            <a:picLocks noChangeAspect="1"/>
          </p:cNvPicPr>
          <p:nvPr/>
        </p:nvPicPr>
        <p:blipFill rotWithShape="1">
          <a:blip r:embed="rId3">
            <a:extLst>
              <a:ext uri="{28A0092B-C50C-407E-A947-70E740481C1C}">
                <a14:useLocalDpi xmlns:a14="http://schemas.microsoft.com/office/drawing/2010/main" val="0"/>
              </a:ext>
            </a:extLst>
          </a:blip>
          <a:srcRect l="4786" b="17511"/>
          <a:stretch/>
        </p:blipFill>
        <p:spPr>
          <a:xfrm>
            <a:off x="4694710" y="3506373"/>
            <a:ext cx="7107293" cy="2978955"/>
          </a:xfrm>
          <a:prstGeom prst="rect">
            <a:avLst/>
          </a:prstGeom>
        </p:spPr>
      </p:pic>
      <p:pic>
        <p:nvPicPr>
          <p:cNvPr id="4" name="Immagine 3">
            <a:extLst>
              <a:ext uri="{FF2B5EF4-FFF2-40B4-BE49-F238E27FC236}">
                <a16:creationId xmlns:a16="http://schemas.microsoft.com/office/drawing/2014/main" id="{9D4CD522-629D-6D50-34C2-0C7AC7A1DF80}"/>
              </a:ext>
            </a:extLst>
          </p:cNvPr>
          <p:cNvPicPr>
            <a:picLocks noChangeAspect="1"/>
          </p:cNvPicPr>
          <p:nvPr/>
        </p:nvPicPr>
        <p:blipFill rotWithShape="1">
          <a:blip r:embed="rId4"/>
          <a:srcRect l="5090" t="26667" r="5697" b="20000"/>
          <a:stretch/>
        </p:blipFill>
        <p:spPr>
          <a:xfrm>
            <a:off x="1642624" y="4531409"/>
            <a:ext cx="3052086" cy="928881"/>
          </a:xfrm>
          <a:prstGeom prst="rect">
            <a:avLst/>
          </a:prstGeom>
        </p:spPr>
      </p:pic>
    </p:spTree>
    <p:extLst>
      <p:ext uri="{BB962C8B-B14F-4D97-AF65-F5344CB8AC3E}">
        <p14:creationId xmlns:p14="http://schemas.microsoft.com/office/powerpoint/2010/main" val="174913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2861A6-05E4-D6BB-F7EC-FE3BA9B18C01}"/>
              </a:ext>
            </a:extLst>
          </p:cNvPr>
          <p:cNvSpPr>
            <a:spLocks noGrp="1"/>
          </p:cNvSpPr>
          <p:nvPr>
            <p:ph type="title"/>
          </p:nvPr>
        </p:nvSpPr>
        <p:spPr>
          <a:xfrm>
            <a:off x="838200" y="-187325"/>
            <a:ext cx="10515600" cy="1325563"/>
          </a:xfrm>
        </p:spPr>
        <p:txBody>
          <a:bodyPr/>
          <a:lstStyle/>
          <a:p>
            <a:pPr algn="ctr"/>
            <a:r>
              <a:rPr lang="it-IT" dirty="0"/>
              <a:t>SLEEVE AND WL</a:t>
            </a:r>
          </a:p>
        </p:txBody>
      </p:sp>
      <p:pic>
        <p:nvPicPr>
          <p:cNvPr id="5" name="Immagine 4" descr="Immagine che contiene testo, schermata, documento, Carattere&#10;&#10;Descrizione generata automaticamente">
            <a:extLst>
              <a:ext uri="{FF2B5EF4-FFF2-40B4-BE49-F238E27FC236}">
                <a16:creationId xmlns:a16="http://schemas.microsoft.com/office/drawing/2014/main" id="{75024931-7876-9DE6-68B4-5BD2A60BD1C2}"/>
              </a:ext>
            </a:extLst>
          </p:cNvPr>
          <p:cNvPicPr>
            <a:picLocks noChangeAspect="1"/>
          </p:cNvPicPr>
          <p:nvPr/>
        </p:nvPicPr>
        <p:blipFill>
          <a:blip r:embed="rId3"/>
          <a:stretch>
            <a:fillRect/>
          </a:stretch>
        </p:blipFill>
        <p:spPr>
          <a:xfrm>
            <a:off x="8924544" y="895350"/>
            <a:ext cx="2912914" cy="5703034"/>
          </a:xfrm>
          <a:prstGeom prst="rect">
            <a:avLst/>
          </a:prstGeom>
        </p:spPr>
      </p:pic>
      <p:pic>
        <p:nvPicPr>
          <p:cNvPr id="7" name="Immagine 6" descr="Immagine che contiene testo, schermata, Carattere&#10;&#10;Descrizione generata automaticamente">
            <a:extLst>
              <a:ext uri="{FF2B5EF4-FFF2-40B4-BE49-F238E27FC236}">
                <a16:creationId xmlns:a16="http://schemas.microsoft.com/office/drawing/2014/main" id="{E624AC12-9A2D-08D2-E07F-513A389F8313}"/>
              </a:ext>
            </a:extLst>
          </p:cNvPr>
          <p:cNvPicPr>
            <a:picLocks noChangeAspect="1"/>
          </p:cNvPicPr>
          <p:nvPr/>
        </p:nvPicPr>
        <p:blipFill>
          <a:blip r:embed="rId4"/>
          <a:stretch>
            <a:fillRect/>
          </a:stretch>
        </p:blipFill>
        <p:spPr>
          <a:xfrm>
            <a:off x="354541" y="895349"/>
            <a:ext cx="4319044" cy="1875600"/>
          </a:xfrm>
          <a:prstGeom prst="rect">
            <a:avLst/>
          </a:prstGeom>
        </p:spPr>
      </p:pic>
      <p:pic>
        <p:nvPicPr>
          <p:cNvPr id="9" name="Immagine 8" descr="Immagine che contiene testo, schermata, Carattere, numero&#10;&#10;Descrizione generata automaticamente">
            <a:extLst>
              <a:ext uri="{FF2B5EF4-FFF2-40B4-BE49-F238E27FC236}">
                <a16:creationId xmlns:a16="http://schemas.microsoft.com/office/drawing/2014/main" id="{70FD78DD-EA72-1AA1-C383-ED17B72B00FC}"/>
              </a:ext>
            </a:extLst>
          </p:cNvPr>
          <p:cNvPicPr>
            <a:picLocks noChangeAspect="1"/>
          </p:cNvPicPr>
          <p:nvPr/>
        </p:nvPicPr>
        <p:blipFill>
          <a:blip r:embed="rId5"/>
          <a:stretch>
            <a:fillRect/>
          </a:stretch>
        </p:blipFill>
        <p:spPr>
          <a:xfrm>
            <a:off x="512064" y="2960688"/>
            <a:ext cx="4149895" cy="3637696"/>
          </a:xfrm>
          <a:prstGeom prst="rect">
            <a:avLst/>
          </a:prstGeom>
        </p:spPr>
      </p:pic>
      <p:pic>
        <p:nvPicPr>
          <p:cNvPr id="11" name="Immagine 10" descr="Immagine che contiene schermata, linea, diagramma, Diagramma&#10;&#10;Descrizione generata automaticamente">
            <a:extLst>
              <a:ext uri="{FF2B5EF4-FFF2-40B4-BE49-F238E27FC236}">
                <a16:creationId xmlns:a16="http://schemas.microsoft.com/office/drawing/2014/main" id="{59C52B5F-91FB-A9D1-054A-56103AD559DB}"/>
              </a:ext>
            </a:extLst>
          </p:cNvPr>
          <p:cNvPicPr>
            <a:picLocks noChangeAspect="1"/>
          </p:cNvPicPr>
          <p:nvPr/>
        </p:nvPicPr>
        <p:blipFill>
          <a:blip r:embed="rId6"/>
          <a:stretch>
            <a:fillRect/>
          </a:stretch>
        </p:blipFill>
        <p:spPr>
          <a:xfrm>
            <a:off x="5248809" y="1908190"/>
            <a:ext cx="3088885" cy="3429000"/>
          </a:xfrm>
          <a:prstGeom prst="rect">
            <a:avLst/>
          </a:prstGeom>
        </p:spPr>
      </p:pic>
    </p:spTree>
    <p:extLst>
      <p:ext uri="{BB962C8B-B14F-4D97-AF65-F5344CB8AC3E}">
        <p14:creationId xmlns:p14="http://schemas.microsoft.com/office/powerpoint/2010/main" val="2780349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6969CD9-DD12-DD73-68CC-A41746BEE47E}"/>
              </a:ext>
            </a:extLst>
          </p:cNvPr>
          <p:cNvSpPr>
            <a:spLocks noGrp="1"/>
          </p:cNvSpPr>
          <p:nvPr>
            <p:ph type="title"/>
          </p:nvPr>
        </p:nvSpPr>
        <p:spPr>
          <a:xfrm>
            <a:off x="838200" y="-187325"/>
            <a:ext cx="10515600" cy="1325563"/>
          </a:xfrm>
        </p:spPr>
        <p:txBody>
          <a:bodyPr/>
          <a:lstStyle/>
          <a:p>
            <a:pPr algn="ctr"/>
            <a:r>
              <a:rPr lang="it-IT" dirty="0"/>
              <a:t>SLEEVE AND WL</a:t>
            </a:r>
          </a:p>
        </p:txBody>
      </p:sp>
      <p:pic>
        <p:nvPicPr>
          <p:cNvPr id="7" name="Immagine 6" descr="Immagine che contiene testo, schermata, menu, Carattere&#10;&#10;Descrizione generata automaticamente">
            <a:extLst>
              <a:ext uri="{FF2B5EF4-FFF2-40B4-BE49-F238E27FC236}">
                <a16:creationId xmlns:a16="http://schemas.microsoft.com/office/drawing/2014/main" id="{C123A467-DA16-1FBF-3909-05BDAF603FD6}"/>
              </a:ext>
            </a:extLst>
          </p:cNvPr>
          <p:cNvPicPr>
            <a:picLocks noChangeAspect="1"/>
          </p:cNvPicPr>
          <p:nvPr/>
        </p:nvPicPr>
        <p:blipFill>
          <a:blip r:embed="rId3"/>
          <a:stretch>
            <a:fillRect/>
          </a:stretch>
        </p:blipFill>
        <p:spPr>
          <a:xfrm>
            <a:off x="661116" y="1523499"/>
            <a:ext cx="2243086" cy="2511031"/>
          </a:xfrm>
          <a:prstGeom prst="rect">
            <a:avLst/>
          </a:prstGeom>
        </p:spPr>
      </p:pic>
      <p:pic>
        <p:nvPicPr>
          <p:cNvPr id="11" name="Immagine 10" descr="Immagine che contiene testo, schermata, Carattere, linea&#10;&#10;Descrizione generata automaticamente">
            <a:extLst>
              <a:ext uri="{FF2B5EF4-FFF2-40B4-BE49-F238E27FC236}">
                <a16:creationId xmlns:a16="http://schemas.microsoft.com/office/drawing/2014/main" id="{E11056C0-4EED-1EE7-B2D6-FCA53A90D7B4}"/>
              </a:ext>
            </a:extLst>
          </p:cNvPr>
          <p:cNvPicPr>
            <a:picLocks noChangeAspect="1"/>
          </p:cNvPicPr>
          <p:nvPr/>
        </p:nvPicPr>
        <p:blipFill>
          <a:blip r:embed="rId4"/>
          <a:stretch>
            <a:fillRect/>
          </a:stretch>
        </p:blipFill>
        <p:spPr>
          <a:xfrm>
            <a:off x="7406992" y="4957992"/>
            <a:ext cx="3835832" cy="475200"/>
          </a:xfrm>
          <a:prstGeom prst="rect">
            <a:avLst/>
          </a:prstGeom>
        </p:spPr>
      </p:pic>
      <p:pic>
        <p:nvPicPr>
          <p:cNvPr id="15" name="Immagine 14" descr="Immagine che contiene testo, schermata, menu, Carattere&#10;&#10;Descrizione generata automaticamente">
            <a:extLst>
              <a:ext uri="{FF2B5EF4-FFF2-40B4-BE49-F238E27FC236}">
                <a16:creationId xmlns:a16="http://schemas.microsoft.com/office/drawing/2014/main" id="{69FF5DA3-69E1-5692-FC01-354A9ED23CC7}"/>
              </a:ext>
            </a:extLst>
          </p:cNvPr>
          <p:cNvPicPr>
            <a:picLocks noChangeAspect="1"/>
          </p:cNvPicPr>
          <p:nvPr/>
        </p:nvPicPr>
        <p:blipFill rotWithShape="1">
          <a:blip r:embed="rId5"/>
          <a:srcRect l="-241" r="241" b="40928"/>
          <a:stretch/>
        </p:blipFill>
        <p:spPr>
          <a:xfrm>
            <a:off x="4006135" y="3279185"/>
            <a:ext cx="2129083" cy="1093450"/>
          </a:xfrm>
          <a:prstGeom prst="rect">
            <a:avLst/>
          </a:prstGeom>
        </p:spPr>
      </p:pic>
      <p:pic>
        <p:nvPicPr>
          <p:cNvPr id="17" name="Immagine 16" descr="Immagine che contiene testo, schermata, menu, Carattere&#10;&#10;Descrizione generata automaticamente">
            <a:extLst>
              <a:ext uri="{FF2B5EF4-FFF2-40B4-BE49-F238E27FC236}">
                <a16:creationId xmlns:a16="http://schemas.microsoft.com/office/drawing/2014/main" id="{59FC7ECA-6A1E-4995-8CC5-D7DA9957988D}"/>
              </a:ext>
            </a:extLst>
          </p:cNvPr>
          <p:cNvPicPr>
            <a:picLocks noChangeAspect="1"/>
          </p:cNvPicPr>
          <p:nvPr/>
        </p:nvPicPr>
        <p:blipFill>
          <a:blip r:embed="rId6"/>
          <a:stretch>
            <a:fillRect/>
          </a:stretch>
        </p:blipFill>
        <p:spPr>
          <a:xfrm>
            <a:off x="4045355" y="1072598"/>
            <a:ext cx="2050645" cy="2206587"/>
          </a:xfrm>
          <a:prstGeom prst="rect">
            <a:avLst/>
          </a:prstGeom>
        </p:spPr>
      </p:pic>
      <p:pic>
        <p:nvPicPr>
          <p:cNvPr id="18" name="Immagine 17" descr="Immagine che contiene testo, schermata, numero, Carattere&#10;&#10;Descrizione generata automaticamente">
            <a:extLst>
              <a:ext uri="{FF2B5EF4-FFF2-40B4-BE49-F238E27FC236}">
                <a16:creationId xmlns:a16="http://schemas.microsoft.com/office/drawing/2014/main" id="{6B897A19-B720-CDDA-960E-12CEC0F6BA89}"/>
              </a:ext>
            </a:extLst>
          </p:cNvPr>
          <p:cNvPicPr>
            <a:picLocks noChangeAspect="1"/>
          </p:cNvPicPr>
          <p:nvPr/>
        </p:nvPicPr>
        <p:blipFill>
          <a:blip r:embed="rId7"/>
          <a:stretch>
            <a:fillRect/>
          </a:stretch>
        </p:blipFill>
        <p:spPr>
          <a:xfrm>
            <a:off x="7367053" y="1523499"/>
            <a:ext cx="3986747" cy="3434493"/>
          </a:xfrm>
          <a:prstGeom prst="rect">
            <a:avLst/>
          </a:prstGeom>
        </p:spPr>
      </p:pic>
      <p:sp>
        <p:nvSpPr>
          <p:cNvPr id="2" name="Cornice 1">
            <a:extLst>
              <a:ext uri="{FF2B5EF4-FFF2-40B4-BE49-F238E27FC236}">
                <a16:creationId xmlns:a16="http://schemas.microsoft.com/office/drawing/2014/main" id="{267E9D46-718E-DBC1-FA50-F24FBAC700A2}"/>
              </a:ext>
            </a:extLst>
          </p:cNvPr>
          <p:cNvSpPr/>
          <p:nvPr/>
        </p:nvSpPr>
        <p:spPr>
          <a:xfrm>
            <a:off x="721924" y="2399170"/>
            <a:ext cx="2243086" cy="149382"/>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rnice 2">
            <a:extLst>
              <a:ext uri="{FF2B5EF4-FFF2-40B4-BE49-F238E27FC236}">
                <a16:creationId xmlns:a16="http://schemas.microsoft.com/office/drawing/2014/main" id="{ACB9F14B-4E71-62C0-8B30-8B5A04CB1336}"/>
              </a:ext>
            </a:extLst>
          </p:cNvPr>
          <p:cNvSpPr/>
          <p:nvPr/>
        </p:nvSpPr>
        <p:spPr>
          <a:xfrm>
            <a:off x="4041517" y="2740539"/>
            <a:ext cx="2243086" cy="149382"/>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ornice 3">
            <a:extLst>
              <a:ext uri="{FF2B5EF4-FFF2-40B4-BE49-F238E27FC236}">
                <a16:creationId xmlns:a16="http://schemas.microsoft.com/office/drawing/2014/main" id="{7DE0FAB9-7103-9013-68EC-31D36DBC03A7}"/>
              </a:ext>
            </a:extLst>
          </p:cNvPr>
          <p:cNvSpPr/>
          <p:nvPr/>
        </p:nvSpPr>
        <p:spPr>
          <a:xfrm>
            <a:off x="4041517" y="1597937"/>
            <a:ext cx="2243086" cy="312343"/>
          </a:xfrm>
          <a:prstGeom prst="fram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rnice 5">
            <a:extLst>
              <a:ext uri="{FF2B5EF4-FFF2-40B4-BE49-F238E27FC236}">
                <a16:creationId xmlns:a16="http://schemas.microsoft.com/office/drawing/2014/main" id="{5D6D29F2-AA93-8A5D-218A-E16D6B2518CA}"/>
              </a:ext>
            </a:extLst>
          </p:cNvPr>
          <p:cNvSpPr/>
          <p:nvPr/>
        </p:nvSpPr>
        <p:spPr>
          <a:xfrm>
            <a:off x="735504" y="3503692"/>
            <a:ext cx="2243086" cy="149382"/>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ornice 7">
            <a:extLst>
              <a:ext uri="{FF2B5EF4-FFF2-40B4-BE49-F238E27FC236}">
                <a16:creationId xmlns:a16="http://schemas.microsoft.com/office/drawing/2014/main" id="{A6ECD3E1-0B0B-C541-6F72-397B8B032585}"/>
              </a:ext>
            </a:extLst>
          </p:cNvPr>
          <p:cNvSpPr/>
          <p:nvPr/>
        </p:nvSpPr>
        <p:spPr>
          <a:xfrm>
            <a:off x="4047406" y="3710712"/>
            <a:ext cx="2243086" cy="149382"/>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Immagine 9">
            <a:extLst>
              <a:ext uri="{FF2B5EF4-FFF2-40B4-BE49-F238E27FC236}">
                <a16:creationId xmlns:a16="http://schemas.microsoft.com/office/drawing/2014/main" id="{F144CC9F-FDD0-4E03-03B3-EA865EF4D5FC}"/>
              </a:ext>
            </a:extLst>
          </p:cNvPr>
          <p:cNvPicPr>
            <a:picLocks noChangeAspect="1"/>
          </p:cNvPicPr>
          <p:nvPr/>
        </p:nvPicPr>
        <p:blipFill>
          <a:blip r:embed="rId8"/>
          <a:stretch>
            <a:fillRect/>
          </a:stretch>
        </p:blipFill>
        <p:spPr>
          <a:xfrm>
            <a:off x="661116" y="4728508"/>
            <a:ext cx="6187156" cy="2117693"/>
          </a:xfrm>
          <a:prstGeom prst="rect">
            <a:avLst/>
          </a:prstGeom>
        </p:spPr>
      </p:pic>
      <p:sp>
        <p:nvSpPr>
          <p:cNvPr id="12" name="Cornice 11">
            <a:extLst>
              <a:ext uri="{FF2B5EF4-FFF2-40B4-BE49-F238E27FC236}">
                <a16:creationId xmlns:a16="http://schemas.microsoft.com/office/drawing/2014/main" id="{06A1ED9C-6BA4-8398-0046-22ABC6064BF2}"/>
              </a:ext>
            </a:extLst>
          </p:cNvPr>
          <p:cNvSpPr/>
          <p:nvPr/>
        </p:nvSpPr>
        <p:spPr>
          <a:xfrm>
            <a:off x="7406270" y="4034529"/>
            <a:ext cx="3986747" cy="180283"/>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09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8"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BB3DD076-4E0D-42A7-92C4-83CE0FEFC43B}"/>
              </a:ext>
            </a:extLst>
          </p:cNvPr>
          <p:cNvSpPr>
            <a:spLocks noGrp="1"/>
          </p:cNvSpPr>
          <p:nvPr>
            <p:ph type="title"/>
          </p:nvPr>
        </p:nvSpPr>
        <p:spPr>
          <a:xfrm>
            <a:off x="838200" y="-187325"/>
            <a:ext cx="10515600" cy="1325563"/>
          </a:xfrm>
        </p:spPr>
        <p:txBody>
          <a:bodyPr/>
          <a:lstStyle/>
          <a:p>
            <a:pPr algn="ctr"/>
            <a:r>
              <a:rPr lang="it-IT" dirty="0"/>
              <a:t>SLEEVE AND WL</a:t>
            </a:r>
          </a:p>
        </p:txBody>
      </p:sp>
      <p:pic>
        <p:nvPicPr>
          <p:cNvPr id="6" name="Immagine 5" descr="Immagine che contiene testo, schermata, numero, menu&#10;&#10;Descrizione generata automaticamente">
            <a:extLst>
              <a:ext uri="{FF2B5EF4-FFF2-40B4-BE49-F238E27FC236}">
                <a16:creationId xmlns:a16="http://schemas.microsoft.com/office/drawing/2014/main" id="{D5866DA8-94EB-22D6-DE54-03460779445C}"/>
              </a:ext>
            </a:extLst>
          </p:cNvPr>
          <p:cNvPicPr>
            <a:picLocks noChangeAspect="1"/>
          </p:cNvPicPr>
          <p:nvPr/>
        </p:nvPicPr>
        <p:blipFill>
          <a:blip r:embed="rId3"/>
          <a:stretch>
            <a:fillRect/>
          </a:stretch>
        </p:blipFill>
        <p:spPr>
          <a:xfrm>
            <a:off x="5853558" y="955221"/>
            <a:ext cx="6000983" cy="3007179"/>
          </a:xfrm>
          <a:prstGeom prst="rect">
            <a:avLst/>
          </a:prstGeom>
        </p:spPr>
      </p:pic>
      <p:pic>
        <p:nvPicPr>
          <p:cNvPr id="8" name="Immagine 7" descr="Immagine che contiene testo, ricevuta&#10;&#10;Descrizione generata automaticamente">
            <a:extLst>
              <a:ext uri="{FF2B5EF4-FFF2-40B4-BE49-F238E27FC236}">
                <a16:creationId xmlns:a16="http://schemas.microsoft.com/office/drawing/2014/main" id="{35C32E22-C091-D8A7-4DC2-3049D1264263}"/>
              </a:ext>
            </a:extLst>
          </p:cNvPr>
          <p:cNvPicPr>
            <a:picLocks noChangeAspect="1"/>
          </p:cNvPicPr>
          <p:nvPr/>
        </p:nvPicPr>
        <p:blipFill>
          <a:blip r:embed="rId4"/>
          <a:stretch>
            <a:fillRect/>
          </a:stretch>
        </p:blipFill>
        <p:spPr>
          <a:xfrm>
            <a:off x="337458" y="3007519"/>
            <a:ext cx="4534455" cy="3738561"/>
          </a:xfrm>
          <a:prstGeom prst="rect">
            <a:avLst/>
          </a:prstGeom>
        </p:spPr>
      </p:pic>
      <p:pic>
        <p:nvPicPr>
          <p:cNvPr id="10" name="Immagine 9" descr="Immagine che contiene testo, schermata, Carattere&#10;&#10;Descrizione generata automaticamente">
            <a:extLst>
              <a:ext uri="{FF2B5EF4-FFF2-40B4-BE49-F238E27FC236}">
                <a16:creationId xmlns:a16="http://schemas.microsoft.com/office/drawing/2014/main" id="{5D6A17A0-F7B9-15B3-EA67-AAAA25DA99C3}"/>
              </a:ext>
            </a:extLst>
          </p:cNvPr>
          <p:cNvPicPr>
            <a:picLocks noChangeAspect="1"/>
          </p:cNvPicPr>
          <p:nvPr/>
        </p:nvPicPr>
        <p:blipFill>
          <a:blip r:embed="rId5"/>
          <a:stretch>
            <a:fillRect/>
          </a:stretch>
        </p:blipFill>
        <p:spPr>
          <a:xfrm>
            <a:off x="337458" y="955221"/>
            <a:ext cx="4139528" cy="1697853"/>
          </a:xfrm>
          <a:prstGeom prst="rect">
            <a:avLst/>
          </a:prstGeom>
        </p:spPr>
      </p:pic>
      <p:graphicFrame>
        <p:nvGraphicFramePr>
          <p:cNvPr id="19" name="Tabella 19">
            <a:extLst>
              <a:ext uri="{FF2B5EF4-FFF2-40B4-BE49-F238E27FC236}">
                <a16:creationId xmlns:a16="http://schemas.microsoft.com/office/drawing/2014/main" id="{1DFFD839-2E4B-3661-7814-42F9F0AE786B}"/>
              </a:ext>
            </a:extLst>
          </p:cNvPr>
          <p:cNvGraphicFramePr>
            <a:graphicFrameLocks noGrp="1"/>
          </p:cNvGraphicFramePr>
          <p:nvPr/>
        </p:nvGraphicFramePr>
        <p:xfrm>
          <a:off x="5853558" y="4267199"/>
          <a:ext cx="5805042" cy="2194560"/>
        </p:xfrm>
        <a:graphic>
          <a:graphicData uri="http://schemas.openxmlformats.org/drawingml/2006/table">
            <a:tbl>
              <a:tblPr firstRow="1" bandRow="1">
                <a:tableStyleId>{5C22544A-7EE6-4342-B048-85BDC9FD1C3A}</a:tableStyleId>
              </a:tblPr>
              <a:tblGrid>
                <a:gridCol w="1935014">
                  <a:extLst>
                    <a:ext uri="{9D8B030D-6E8A-4147-A177-3AD203B41FA5}">
                      <a16:colId xmlns:a16="http://schemas.microsoft.com/office/drawing/2014/main" val="2667698534"/>
                    </a:ext>
                  </a:extLst>
                </a:gridCol>
                <a:gridCol w="1935014">
                  <a:extLst>
                    <a:ext uri="{9D8B030D-6E8A-4147-A177-3AD203B41FA5}">
                      <a16:colId xmlns:a16="http://schemas.microsoft.com/office/drawing/2014/main" val="1384083571"/>
                    </a:ext>
                  </a:extLst>
                </a:gridCol>
                <a:gridCol w="1935014">
                  <a:extLst>
                    <a:ext uri="{9D8B030D-6E8A-4147-A177-3AD203B41FA5}">
                      <a16:colId xmlns:a16="http://schemas.microsoft.com/office/drawing/2014/main" val="3091027517"/>
                    </a:ext>
                  </a:extLst>
                </a:gridCol>
              </a:tblGrid>
              <a:tr h="311547">
                <a:tc>
                  <a:txBody>
                    <a:bodyPr/>
                    <a:lstStyle/>
                    <a:p>
                      <a:pPr algn="ctr"/>
                      <a:r>
                        <a:rPr lang="it-IT" dirty="0"/>
                        <a:t>Sleeve </a:t>
                      </a:r>
                    </a:p>
                  </a:txBody>
                  <a:tcPr/>
                </a:tc>
                <a:tc>
                  <a:txBody>
                    <a:bodyPr/>
                    <a:lstStyle/>
                    <a:p>
                      <a:r>
                        <a:rPr lang="it-IT" sz="1400" dirty="0" err="1"/>
                        <a:t>Comorbid</a:t>
                      </a:r>
                      <a:r>
                        <a:rPr lang="it-IT" sz="1400" dirty="0"/>
                        <a:t> </a:t>
                      </a:r>
                      <a:r>
                        <a:rPr lang="it-IT" sz="1400" dirty="0" err="1"/>
                        <a:t>remission</a:t>
                      </a:r>
                      <a:endParaRPr lang="it-IT" sz="1400" dirty="0"/>
                    </a:p>
                  </a:txBody>
                  <a:tcPr/>
                </a:tc>
                <a:tc>
                  <a:txBody>
                    <a:bodyPr/>
                    <a:lstStyle/>
                    <a:p>
                      <a:pPr algn="ctr"/>
                      <a:r>
                        <a:rPr lang="it-IT" dirty="0"/>
                        <a:t>Bypass</a:t>
                      </a:r>
                    </a:p>
                  </a:txBody>
                  <a:tcPr/>
                </a:tc>
                <a:extLst>
                  <a:ext uri="{0D108BD9-81ED-4DB2-BD59-A6C34878D82A}">
                    <a16:rowId xmlns:a16="http://schemas.microsoft.com/office/drawing/2014/main" val="3121272549"/>
                  </a:ext>
                </a:extLst>
              </a:tr>
              <a:tr h="311547">
                <a:tc>
                  <a:txBody>
                    <a:bodyPr/>
                    <a:lstStyle/>
                    <a:p>
                      <a:endParaRPr lang="it-IT" dirty="0"/>
                    </a:p>
                  </a:txBody>
                  <a:tcPr/>
                </a:tc>
                <a:tc>
                  <a:txBody>
                    <a:bodyPr/>
                    <a:lstStyle/>
                    <a:p>
                      <a:pPr algn="ctr"/>
                      <a:r>
                        <a:rPr lang="it-IT" sz="1400" dirty="0"/>
                        <a:t>EWL</a:t>
                      </a:r>
                    </a:p>
                  </a:txBody>
                  <a:tcPr/>
                </a:tc>
                <a:tc>
                  <a:txBody>
                    <a:bodyPr/>
                    <a:lstStyle/>
                    <a:p>
                      <a:endParaRPr lang="it-IT"/>
                    </a:p>
                  </a:txBody>
                  <a:tcPr/>
                </a:tc>
                <a:extLst>
                  <a:ext uri="{0D108BD9-81ED-4DB2-BD59-A6C34878D82A}">
                    <a16:rowId xmlns:a16="http://schemas.microsoft.com/office/drawing/2014/main" val="1011101459"/>
                  </a:ext>
                </a:extLst>
              </a:tr>
              <a:tr h="311547">
                <a:tc>
                  <a:txBody>
                    <a:bodyPr/>
                    <a:lstStyle/>
                    <a:p>
                      <a:endParaRPr lang="it-IT"/>
                    </a:p>
                  </a:txBody>
                  <a:tcPr/>
                </a:tc>
                <a:tc>
                  <a:txBody>
                    <a:bodyPr/>
                    <a:lstStyle/>
                    <a:p>
                      <a:pPr algn="ctr"/>
                      <a:r>
                        <a:rPr lang="it-IT" sz="1400" dirty="0"/>
                        <a:t>T2DM</a:t>
                      </a:r>
                    </a:p>
                  </a:txBody>
                  <a:tcPr/>
                </a:tc>
                <a:tc>
                  <a:txBody>
                    <a:bodyPr/>
                    <a:lstStyle/>
                    <a:p>
                      <a:endParaRPr lang="it-IT"/>
                    </a:p>
                  </a:txBody>
                  <a:tcPr/>
                </a:tc>
                <a:extLst>
                  <a:ext uri="{0D108BD9-81ED-4DB2-BD59-A6C34878D82A}">
                    <a16:rowId xmlns:a16="http://schemas.microsoft.com/office/drawing/2014/main" val="2254576101"/>
                  </a:ext>
                </a:extLst>
              </a:tr>
              <a:tr h="311547">
                <a:tc>
                  <a:txBody>
                    <a:bodyPr/>
                    <a:lstStyle/>
                    <a:p>
                      <a:endParaRPr lang="it-IT" dirty="0"/>
                    </a:p>
                  </a:txBody>
                  <a:tcPr/>
                </a:tc>
                <a:tc>
                  <a:txBody>
                    <a:bodyPr/>
                    <a:lstStyle/>
                    <a:p>
                      <a:pPr algn="ctr"/>
                      <a:r>
                        <a:rPr lang="it-IT" sz="1200" dirty="0" err="1"/>
                        <a:t>Gastroesophageal</a:t>
                      </a:r>
                      <a:r>
                        <a:rPr lang="it-IT" sz="1200" dirty="0"/>
                        <a:t> </a:t>
                      </a:r>
                      <a:r>
                        <a:rPr lang="it-IT" sz="1200" dirty="0" err="1"/>
                        <a:t>reflux</a:t>
                      </a:r>
                      <a:endParaRPr lang="it-IT" sz="1200" dirty="0"/>
                    </a:p>
                  </a:txBody>
                  <a:tcPr/>
                </a:tc>
                <a:tc>
                  <a:txBody>
                    <a:bodyPr/>
                    <a:lstStyle/>
                    <a:p>
                      <a:endParaRPr lang="it-IT"/>
                    </a:p>
                  </a:txBody>
                  <a:tcPr/>
                </a:tc>
                <a:extLst>
                  <a:ext uri="{0D108BD9-81ED-4DB2-BD59-A6C34878D82A}">
                    <a16:rowId xmlns:a16="http://schemas.microsoft.com/office/drawing/2014/main" val="1158568436"/>
                  </a:ext>
                </a:extLst>
              </a:tr>
              <a:tr h="311547">
                <a:tc>
                  <a:txBody>
                    <a:bodyPr/>
                    <a:lstStyle/>
                    <a:p>
                      <a:endParaRPr lang="it-IT" dirty="0"/>
                    </a:p>
                  </a:txBody>
                  <a:tcPr/>
                </a:tc>
                <a:tc>
                  <a:txBody>
                    <a:bodyPr/>
                    <a:lstStyle/>
                    <a:p>
                      <a:pPr algn="ctr"/>
                      <a:r>
                        <a:rPr lang="it-IT" sz="1400" dirty="0" err="1">
                          <a:effectLst/>
                        </a:rPr>
                        <a:t>dyslipidemia</a:t>
                      </a:r>
                      <a:endParaRPr lang="it-IT" sz="1400" dirty="0">
                        <a:effectLst/>
                      </a:endParaRPr>
                    </a:p>
                  </a:txBody>
                  <a:tcPr/>
                </a:tc>
                <a:tc>
                  <a:txBody>
                    <a:bodyPr/>
                    <a:lstStyle/>
                    <a:p>
                      <a:endParaRPr lang="it-IT" dirty="0"/>
                    </a:p>
                  </a:txBody>
                  <a:tcPr/>
                </a:tc>
                <a:extLst>
                  <a:ext uri="{0D108BD9-81ED-4DB2-BD59-A6C34878D82A}">
                    <a16:rowId xmlns:a16="http://schemas.microsoft.com/office/drawing/2014/main" val="4194560009"/>
                  </a:ext>
                </a:extLst>
              </a:tr>
              <a:tr h="311547">
                <a:tc>
                  <a:txBody>
                    <a:bodyPr/>
                    <a:lstStyle/>
                    <a:p>
                      <a:endParaRPr lang="it-IT" dirty="0"/>
                    </a:p>
                  </a:txBody>
                  <a:tcPr/>
                </a:tc>
                <a:tc>
                  <a:txBody>
                    <a:bodyPr/>
                    <a:lstStyle/>
                    <a:p>
                      <a:pPr algn="ctr"/>
                      <a:r>
                        <a:rPr lang="it-IT" sz="1200" b="0" i="0" kern="1200" dirty="0" err="1">
                          <a:solidFill>
                            <a:schemeClr val="dk1"/>
                          </a:solidFill>
                          <a:effectLst/>
                          <a:latin typeface="+mn-lt"/>
                          <a:ea typeface="+mn-ea"/>
                          <a:cs typeface="+mn-cs"/>
                        </a:rPr>
                        <a:t>Hypertension</a:t>
                      </a:r>
                      <a:endParaRPr lang="it-IT" sz="1200" b="0" i="0" kern="1200" dirty="0">
                        <a:solidFill>
                          <a:schemeClr val="dk1"/>
                        </a:solidFill>
                        <a:effectLst/>
                        <a:latin typeface="+mn-lt"/>
                        <a:ea typeface="+mn-ea"/>
                        <a:cs typeface="+mn-cs"/>
                      </a:endParaRPr>
                    </a:p>
                  </a:txBody>
                  <a:tcPr/>
                </a:tc>
                <a:tc>
                  <a:txBody>
                    <a:bodyPr/>
                    <a:lstStyle/>
                    <a:p>
                      <a:endParaRPr lang="it-IT" dirty="0"/>
                    </a:p>
                  </a:txBody>
                  <a:tcPr/>
                </a:tc>
                <a:extLst>
                  <a:ext uri="{0D108BD9-81ED-4DB2-BD59-A6C34878D82A}">
                    <a16:rowId xmlns:a16="http://schemas.microsoft.com/office/drawing/2014/main" val="589261314"/>
                  </a:ext>
                </a:extLst>
              </a:tr>
            </a:tbl>
          </a:graphicData>
        </a:graphic>
      </p:graphicFrame>
      <p:sp>
        <p:nvSpPr>
          <p:cNvPr id="20" name="Uguale 19">
            <a:extLst>
              <a:ext uri="{FF2B5EF4-FFF2-40B4-BE49-F238E27FC236}">
                <a16:creationId xmlns:a16="http://schemas.microsoft.com/office/drawing/2014/main" id="{149366DC-E30F-C265-245C-43B78447A02A}"/>
              </a:ext>
            </a:extLst>
          </p:cNvPr>
          <p:cNvSpPr/>
          <p:nvPr/>
        </p:nvSpPr>
        <p:spPr>
          <a:xfrm>
            <a:off x="6646127" y="4698380"/>
            <a:ext cx="260196" cy="178419"/>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Uguale 20">
            <a:extLst>
              <a:ext uri="{FF2B5EF4-FFF2-40B4-BE49-F238E27FC236}">
                <a16:creationId xmlns:a16="http://schemas.microsoft.com/office/drawing/2014/main" id="{E220633E-0F19-591A-591A-A533315C1A39}"/>
              </a:ext>
            </a:extLst>
          </p:cNvPr>
          <p:cNvSpPr/>
          <p:nvPr/>
        </p:nvSpPr>
        <p:spPr>
          <a:xfrm>
            <a:off x="10627113" y="4698380"/>
            <a:ext cx="260196" cy="178419"/>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Uguale 21">
            <a:extLst>
              <a:ext uri="{FF2B5EF4-FFF2-40B4-BE49-F238E27FC236}">
                <a16:creationId xmlns:a16="http://schemas.microsoft.com/office/drawing/2014/main" id="{6B28DFAB-07DA-9304-D0E1-375E3EB199C9}"/>
              </a:ext>
            </a:extLst>
          </p:cNvPr>
          <p:cNvSpPr/>
          <p:nvPr/>
        </p:nvSpPr>
        <p:spPr>
          <a:xfrm>
            <a:off x="6646127" y="5066370"/>
            <a:ext cx="260196" cy="178419"/>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Uguale 22">
            <a:extLst>
              <a:ext uri="{FF2B5EF4-FFF2-40B4-BE49-F238E27FC236}">
                <a16:creationId xmlns:a16="http://schemas.microsoft.com/office/drawing/2014/main" id="{E44FFD53-42CD-C76D-B0CF-417999D3317D}"/>
              </a:ext>
            </a:extLst>
          </p:cNvPr>
          <p:cNvSpPr/>
          <p:nvPr/>
        </p:nvSpPr>
        <p:spPr>
          <a:xfrm>
            <a:off x="10627113" y="5066370"/>
            <a:ext cx="260196" cy="178419"/>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ccia su 23">
            <a:extLst>
              <a:ext uri="{FF2B5EF4-FFF2-40B4-BE49-F238E27FC236}">
                <a16:creationId xmlns:a16="http://schemas.microsoft.com/office/drawing/2014/main" id="{AD67DDDF-4E6E-4276-17A4-12B913C2DEFF}"/>
              </a:ext>
            </a:extLst>
          </p:cNvPr>
          <p:cNvSpPr/>
          <p:nvPr/>
        </p:nvSpPr>
        <p:spPr>
          <a:xfrm>
            <a:off x="10692162" y="5449227"/>
            <a:ext cx="130098" cy="20072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ccia su 24">
            <a:extLst>
              <a:ext uri="{FF2B5EF4-FFF2-40B4-BE49-F238E27FC236}">
                <a16:creationId xmlns:a16="http://schemas.microsoft.com/office/drawing/2014/main" id="{FCD8937E-BE4D-FC00-240E-891CAC55154E}"/>
              </a:ext>
            </a:extLst>
          </p:cNvPr>
          <p:cNvSpPr/>
          <p:nvPr/>
        </p:nvSpPr>
        <p:spPr>
          <a:xfrm>
            <a:off x="10692162" y="5802418"/>
            <a:ext cx="130098" cy="20072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ccia su 25">
            <a:extLst>
              <a:ext uri="{FF2B5EF4-FFF2-40B4-BE49-F238E27FC236}">
                <a16:creationId xmlns:a16="http://schemas.microsoft.com/office/drawing/2014/main" id="{8D4A63C1-5E67-A4EB-235A-0FBEDEBE2B7B}"/>
              </a:ext>
            </a:extLst>
          </p:cNvPr>
          <p:cNvSpPr/>
          <p:nvPr/>
        </p:nvSpPr>
        <p:spPr>
          <a:xfrm>
            <a:off x="10692162" y="6185208"/>
            <a:ext cx="130098" cy="20072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ccia su 27">
            <a:extLst>
              <a:ext uri="{FF2B5EF4-FFF2-40B4-BE49-F238E27FC236}">
                <a16:creationId xmlns:a16="http://schemas.microsoft.com/office/drawing/2014/main" id="{306CFDC9-F362-2273-A6FC-6471AC44700A}"/>
              </a:ext>
            </a:extLst>
          </p:cNvPr>
          <p:cNvSpPr/>
          <p:nvPr/>
        </p:nvSpPr>
        <p:spPr>
          <a:xfrm rot="10800000">
            <a:off x="6711176" y="5449227"/>
            <a:ext cx="130098" cy="20072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ccia su 28">
            <a:extLst>
              <a:ext uri="{FF2B5EF4-FFF2-40B4-BE49-F238E27FC236}">
                <a16:creationId xmlns:a16="http://schemas.microsoft.com/office/drawing/2014/main" id="{600F5AFE-73E9-E014-7850-BAFCFC94561F}"/>
              </a:ext>
            </a:extLst>
          </p:cNvPr>
          <p:cNvSpPr/>
          <p:nvPr/>
        </p:nvSpPr>
        <p:spPr>
          <a:xfrm rot="10800000">
            <a:off x="6711175" y="5802418"/>
            <a:ext cx="130098" cy="20072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ccia su 29">
            <a:extLst>
              <a:ext uri="{FF2B5EF4-FFF2-40B4-BE49-F238E27FC236}">
                <a16:creationId xmlns:a16="http://schemas.microsoft.com/office/drawing/2014/main" id="{488E1CF7-44C8-0186-8994-1D0B451711DE}"/>
              </a:ext>
            </a:extLst>
          </p:cNvPr>
          <p:cNvSpPr/>
          <p:nvPr/>
        </p:nvSpPr>
        <p:spPr>
          <a:xfrm rot="10800000">
            <a:off x="6711175" y="6185208"/>
            <a:ext cx="130098" cy="20072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548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E34F892-2908-7C1F-E9CF-EBA69CF21049}"/>
              </a:ext>
            </a:extLst>
          </p:cNvPr>
          <p:cNvSpPr txBox="1">
            <a:spLocks/>
          </p:cNvSpPr>
          <p:nvPr/>
        </p:nvSpPr>
        <p:spPr>
          <a:xfrm>
            <a:off x="838200" y="-3108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Calibri Light" panose="020F0302020204030204"/>
                <a:ea typeface="+mj-ea"/>
                <a:cs typeface="+mj-cs"/>
              </a:rPr>
              <a:t>SLEEVE AND WL</a:t>
            </a:r>
          </a:p>
        </p:txBody>
      </p:sp>
      <p:pic>
        <p:nvPicPr>
          <p:cNvPr id="6" name="Immagine 5" descr="Immagine che contiene testo, ricevuta, schermata, algebra&#10;&#10;Descrizione generata automaticamente">
            <a:extLst>
              <a:ext uri="{FF2B5EF4-FFF2-40B4-BE49-F238E27FC236}">
                <a16:creationId xmlns:a16="http://schemas.microsoft.com/office/drawing/2014/main" id="{2CBFF3ED-CA0A-F39A-6FE6-6B0B8BCC2D48}"/>
              </a:ext>
            </a:extLst>
          </p:cNvPr>
          <p:cNvPicPr>
            <a:picLocks noChangeAspect="1"/>
          </p:cNvPicPr>
          <p:nvPr/>
        </p:nvPicPr>
        <p:blipFill>
          <a:blip r:embed="rId3"/>
          <a:stretch>
            <a:fillRect/>
          </a:stretch>
        </p:blipFill>
        <p:spPr>
          <a:xfrm>
            <a:off x="518194" y="2067375"/>
            <a:ext cx="3970239" cy="1830095"/>
          </a:xfrm>
          <a:prstGeom prst="rect">
            <a:avLst/>
          </a:prstGeom>
        </p:spPr>
      </p:pic>
      <p:pic>
        <p:nvPicPr>
          <p:cNvPr id="8" name="Immagine 7" descr="Immagine che contiene testo, ricevuta, schermata&#10;&#10;Descrizione generata automaticamente">
            <a:extLst>
              <a:ext uri="{FF2B5EF4-FFF2-40B4-BE49-F238E27FC236}">
                <a16:creationId xmlns:a16="http://schemas.microsoft.com/office/drawing/2014/main" id="{1DD7B2FF-5A44-FEBE-A34C-977A375C9D89}"/>
              </a:ext>
            </a:extLst>
          </p:cNvPr>
          <p:cNvPicPr>
            <a:picLocks noChangeAspect="1"/>
          </p:cNvPicPr>
          <p:nvPr/>
        </p:nvPicPr>
        <p:blipFill>
          <a:blip r:embed="rId4"/>
          <a:stretch>
            <a:fillRect/>
          </a:stretch>
        </p:blipFill>
        <p:spPr>
          <a:xfrm>
            <a:off x="525124" y="3939286"/>
            <a:ext cx="3962094" cy="1965255"/>
          </a:xfrm>
          <a:prstGeom prst="rect">
            <a:avLst/>
          </a:prstGeom>
        </p:spPr>
      </p:pic>
      <p:pic>
        <p:nvPicPr>
          <p:cNvPr id="12" name="Immagine 11" descr="Immagine che contiene testo, ricevuta, schermata, algebra&#10;&#10;Descrizione generata automaticamente">
            <a:extLst>
              <a:ext uri="{FF2B5EF4-FFF2-40B4-BE49-F238E27FC236}">
                <a16:creationId xmlns:a16="http://schemas.microsoft.com/office/drawing/2014/main" id="{C01874C9-7266-FB81-0B9C-A448ECFF09F3}"/>
              </a:ext>
            </a:extLst>
          </p:cNvPr>
          <p:cNvPicPr>
            <a:picLocks noChangeAspect="1"/>
          </p:cNvPicPr>
          <p:nvPr/>
        </p:nvPicPr>
        <p:blipFill>
          <a:blip r:embed="rId5"/>
          <a:stretch>
            <a:fillRect/>
          </a:stretch>
        </p:blipFill>
        <p:spPr>
          <a:xfrm>
            <a:off x="5352816" y="4620740"/>
            <a:ext cx="3858029" cy="1965255"/>
          </a:xfrm>
          <a:prstGeom prst="rect">
            <a:avLst/>
          </a:prstGeom>
        </p:spPr>
      </p:pic>
      <p:pic>
        <p:nvPicPr>
          <p:cNvPr id="14" name="Immagine 13" descr="Immagine che contiene testo, ricevuta, schermata, algebra&#10;&#10;Descrizione generata automaticamente">
            <a:extLst>
              <a:ext uri="{FF2B5EF4-FFF2-40B4-BE49-F238E27FC236}">
                <a16:creationId xmlns:a16="http://schemas.microsoft.com/office/drawing/2014/main" id="{8BC3B180-E7EB-DFE3-3846-8233F11916BA}"/>
              </a:ext>
            </a:extLst>
          </p:cNvPr>
          <p:cNvPicPr>
            <a:picLocks noChangeAspect="1"/>
          </p:cNvPicPr>
          <p:nvPr/>
        </p:nvPicPr>
        <p:blipFill>
          <a:blip r:embed="rId6"/>
          <a:stretch>
            <a:fillRect/>
          </a:stretch>
        </p:blipFill>
        <p:spPr>
          <a:xfrm>
            <a:off x="5352815" y="2067375"/>
            <a:ext cx="3858029" cy="1830096"/>
          </a:xfrm>
          <a:prstGeom prst="rect">
            <a:avLst/>
          </a:prstGeom>
        </p:spPr>
      </p:pic>
      <p:pic>
        <p:nvPicPr>
          <p:cNvPr id="18" name="Immagine 17" descr="Immagine che contiene testo, schermata, Carattere, linea&#10;&#10;Descrizione generata automaticamente">
            <a:extLst>
              <a:ext uri="{FF2B5EF4-FFF2-40B4-BE49-F238E27FC236}">
                <a16:creationId xmlns:a16="http://schemas.microsoft.com/office/drawing/2014/main" id="{6BA99234-D2DD-ACAF-54BD-F2C7CD02EDC9}"/>
              </a:ext>
            </a:extLst>
          </p:cNvPr>
          <p:cNvPicPr>
            <a:picLocks noChangeAspect="1"/>
          </p:cNvPicPr>
          <p:nvPr/>
        </p:nvPicPr>
        <p:blipFill>
          <a:blip r:embed="rId7"/>
          <a:stretch>
            <a:fillRect/>
          </a:stretch>
        </p:blipFill>
        <p:spPr>
          <a:xfrm>
            <a:off x="2808514" y="892201"/>
            <a:ext cx="5519055" cy="968550"/>
          </a:xfrm>
          <a:prstGeom prst="rect">
            <a:avLst/>
          </a:prstGeom>
        </p:spPr>
      </p:pic>
      <p:sp>
        <p:nvSpPr>
          <p:cNvPr id="19" name="CasellaDiTesto 18">
            <a:extLst>
              <a:ext uri="{FF2B5EF4-FFF2-40B4-BE49-F238E27FC236}">
                <a16:creationId xmlns:a16="http://schemas.microsoft.com/office/drawing/2014/main" id="{1BC1D9B3-A9CC-1E1B-6ACC-E8819FB77B0F}"/>
              </a:ext>
            </a:extLst>
          </p:cNvPr>
          <p:cNvSpPr txBox="1"/>
          <p:nvPr/>
        </p:nvSpPr>
        <p:spPr>
          <a:xfrm>
            <a:off x="798653" y="5960958"/>
            <a:ext cx="33272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EWL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year</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&gt;OAGB.     RYGB=SL</a:t>
            </a:r>
          </a:p>
        </p:txBody>
      </p:sp>
      <p:sp>
        <p:nvSpPr>
          <p:cNvPr id="21" name="CasellaDiTesto 20">
            <a:extLst>
              <a:ext uri="{FF2B5EF4-FFF2-40B4-BE49-F238E27FC236}">
                <a16:creationId xmlns:a16="http://schemas.microsoft.com/office/drawing/2014/main" id="{F4B3C8EF-A07F-B97C-1E88-B4F13F335100}"/>
              </a:ext>
            </a:extLst>
          </p:cNvPr>
          <p:cNvSpPr txBox="1"/>
          <p:nvPr/>
        </p:nvSpPr>
        <p:spPr>
          <a:xfrm>
            <a:off x="636603" y="6401329"/>
            <a:ext cx="36583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EWL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3-5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years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&gt;OAGB e RYGB  &lt;SL</a:t>
            </a:r>
          </a:p>
        </p:txBody>
      </p:sp>
      <p:cxnSp>
        <p:nvCxnSpPr>
          <p:cNvPr id="26" name="Connettore 1 25">
            <a:extLst>
              <a:ext uri="{FF2B5EF4-FFF2-40B4-BE49-F238E27FC236}">
                <a16:creationId xmlns:a16="http://schemas.microsoft.com/office/drawing/2014/main" id="{4FA84313-825C-F821-0781-9E7BFAC401CD}"/>
              </a:ext>
            </a:extLst>
          </p:cNvPr>
          <p:cNvCxnSpPr/>
          <p:nvPr/>
        </p:nvCxnSpPr>
        <p:spPr>
          <a:xfrm>
            <a:off x="4920630" y="2193543"/>
            <a:ext cx="0" cy="4312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ttore 1 27">
            <a:extLst>
              <a:ext uri="{FF2B5EF4-FFF2-40B4-BE49-F238E27FC236}">
                <a16:creationId xmlns:a16="http://schemas.microsoft.com/office/drawing/2014/main" id="{3589C28A-B84D-7A92-8DD7-805E93747305}"/>
              </a:ext>
            </a:extLst>
          </p:cNvPr>
          <p:cNvCxnSpPr>
            <a:cxnSpLocks/>
          </p:cNvCxnSpPr>
          <p:nvPr/>
        </p:nvCxnSpPr>
        <p:spPr>
          <a:xfrm>
            <a:off x="4928262" y="4224759"/>
            <a:ext cx="6276032"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id="{35CFF695-0878-B49C-7BB6-E866C0A58C51}"/>
              </a:ext>
            </a:extLst>
          </p:cNvPr>
          <p:cNvSpPr txBox="1"/>
          <p:nvPr/>
        </p:nvSpPr>
        <p:spPr>
          <a:xfrm>
            <a:off x="9626680" y="2644521"/>
            <a:ext cx="18717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Remission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T2DM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&gt;OAGB and RYGB</a:t>
            </a:r>
          </a:p>
        </p:txBody>
      </p:sp>
      <p:sp>
        <p:nvSpPr>
          <p:cNvPr id="32" name="CasellaDiTesto 31">
            <a:extLst>
              <a:ext uri="{FF2B5EF4-FFF2-40B4-BE49-F238E27FC236}">
                <a16:creationId xmlns:a16="http://schemas.microsoft.com/office/drawing/2014/main" id="{F12608F9-3763-0C4B-D473-D8FFB0D292F9}"/>
              </a:ext>
            </a:extLst>
          </p:cNvPr>
          <p:cNvSpPr txBox="1"/>
          <p:nvPr/>
        </p:nvSpPr>
        <p:spPr>
          <a:xfrm>
            <a:off x="9243165" y="5213887"/>
            <a:ext cx="27874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Perioperative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complications</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&gt; RYGB</a:t>
            </a:r>
          </a:p>
        </p:txBody>
      </p:sp>
      <p:sp>
        <p:nvSpPr>
          <p:cNvPr id="33" name="CasellaDiTesto 32">
            <a:extLst>
              <a:ext uri="{FF2B5EF4-FFF2-40B4-BE49-F238E27FC236}">
                <a16:creationId xmlns:a16="http://schemas.microsoft.com/office/drawing/2014/main" id="{0D1897E6-6567-F8CF-9CE7-F2F15D97A10D}"/>
              </a:ext>
            </a:extLst>
          </p:cNvPr>
          <p:cNvSpPr txBox="1"/>
          <p:nvPr/>
        </p:nvSpPr>
        <p:spPr>
          <a:xfrm>
            <a:off x="10069226" y="5739404"/>
            <a:ext cx="12095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SG = OAGB</a:t>
            </a:r>
          </a:p>
        </p:txBody>
      </p:sp>
      <p:sp>
        <p:nvSpPr>
          <p:cNvPr id="34" name="Cornice 33">
            <a:extLst>
              <a:ext uri="{FF2B5EF4-FFF2-40B4-BE49-F238E27FC236}">
                <a16:creationId xmlns:a16="http://schemas.microsoft.com/office/drawing/2014/main" id="{3EB04356-0FCD-39DD-17D5-8BCEB79D7E99}"/>
              </a:ext>
            </a:extLst>
          </p:cNvPr>
          <p:cNvSpPr/>
          <p:nvPr/>
        </p:nvSpPr>
        <p:spPr>
          <a:xfrm>
            <a:off x="9555691" y="2493177"/>
            <a:ext cx="2010380" cy="1032997"/>
          </a:xfrm>
          <a:prstGeom prst="frame">
            <a:avLst>
              <a:gd name="adj1" fmla="val 396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Cornice 34">
            <a:extLst>
              <a:ext uri="{FF2B5EF4-FFF2-40B4-BE49-F238E27FC236}">
                <a16:creationId xmlns:a16="http://schemas.microsoft.com/office/drawing/2014/main" id="{EE66F0EF-15EE-ED2D-30C2-5B57D5B63ECB}"/>
              </a:ext>
            </a:extLst>
          </p:cNvPr>
          <p:cNvSpPr/>
          <p:nvPr/>
        </p:nvSpPr>
        <p:spPr>
          <a:xfrm>
            <a:off x="9243165" y="5138361"/>
            <a:ext cx="2782940" cy="1032997"/>
          </a:xfrm>
          <a:prstGeom prst="frame">
            <a:avLst>
              <a:gd name="adj1" fmla="val 396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Cornice 35">
            <a:extLst>
              <a:ext uri="{FF2B5EF4-FFF2-40B4-BE49-F238E27FC236}">
                <a16:creationId xmlns:a16="http://schemas.microsoft.com/office/drawing/2014/main" id="{41880E16-F6E6-4AEC-8AB9-C77597BDEED1}"/>
              </a:ext>
            </a:extLst>
          </p:cNvPr>
          <p:cNvSpPr/>
          <p:nvPr/>
        </p:nvSpPr>
        <p:spPr>
          <a:xfrm>
            <a:off x="525124" y="5946357"/>
            <a:ext cx="3843012" cy="824304"/>
          </a:xfrm>
          <a:prstGeom prst="frame">
            <a:avLst>
              <a:gd name="adj1" fmla="val 396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939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7EBE36-0C32-624A-0BED-D5CF4AC5F7C2}"/>
              </a:ext>
            </a:extLst>
          </p:cNvPr>
          <p:cNvSpPr>
            <a:spLocks noGrp="1"/>
          </p:cNvSpPr>
          <p:nvPr>
            <p:ph type="title"/>
          </p:nvPr>
        </p:nvSpPr>
        <p:spPr>
          <a:xfrm>
            <a:off x="3533699" y="-321559"/>
            <a:ext cx="10515600" cy="1325563"/>
          </a:xfrm>
        </p:spPr>
        <p:txBody>
          <a:bodyPr/>
          <a:lstStyle/>
          <a:p>
            <a:r>
              <a:rPr lang="it-IT" dirty="0"/>
              <a:t>SLEEVE AND DIABETES </a:t>
            </a:r>
          </a:p>
        </p:txBody>
      </p:sp>
      <p:pic>
        <p:nvPicPr>
          <p:cNvPr id="5" name="Immagine 4" descr="Immagine che contiene testo, Carattere, schermata&#10;&#10;Descrizione generata automaticamente">
            <a:extLst>
              <a:ext uri="{FF2B5EF4-FFF2-40B4-BE49-F238E27FC236}">
                <a16:creationId xmlns:a16="http://schemas.microsoft.com/office/drawing/2014/main" id="{E367F686-EEAD-DEFA-3C32-820AB9AEE976}"/>
              </a:ext>
            </a:extLst>
          </p:cNvPr>
          <p:cNvPicPr>
            <a:picLocks noChangeAspect="1"/>
          </p:cNvPicPr>
          <p:nvPr/>
        </p:nvPicPr>
        <p:blipFill>
          <a:blip r:embed="rId3"/>
          <a:stretch>
            <a:fillRect/>
          </a:stretch>
        </p:blipFill>
        <p:spPr>
          <a:xfrm>
            <a:off x="299923" y="749368"/>
            <a:ext cx="6467551" cy="1511163"/>
          </a:xfrm>
          <a:prstGeom prst="rect">
            <a:avLst/>
          </a:prstGeom>
        </p:spPr>
      </p:pic>
      <p:pic>
        <p:nvPicPr>
          <p:cNvPr id="9" name="Immagine 8" descr="Immagine che contiene testo, ricevuta, numero, linea&#10;&#10;Descrizione generata automaticamente">
            <a:extLst>
              <a:ext uri="{FF2B5EF4-FFF2-40B4-BE49-F238E27FC236}">
                <a16:creationId xmlns:a16="http://schemas.microsoft.com/office/drawing/2014/main" id="{2475316C-C36D-5829-3D7C-8897AE5564BE}"/>
              </a:ext>
            </a:extLst>
          </p:cNvPr>
          <p:cNvPicPr>
            <a:picLocks noChangeAspect="1"/>
          </p:cNvPicPr>
          <p:nvPr/>
        </p:nvPicPr>
        <p:blipFill>
          <a:blip r:embed="rId4"/>
          <a:stretch>
            <a:fillRect/>
          </a:stretch>
        </p:blipFill>
        <p:spPr>
          <a:xfrm>
            <a:off x="405279" y="2453686"/>
            <a:ext cx="8773363" cy="2899364"/>
          </a:xfrm>
          <a:prstGeom prst="rect">
            <a:avLst/>
          </a:prstGeom>
        </p:spPr>
      </p:pic>
      <p:pic>
        <p:nvPicPr>
          <p:cNvPr id="11" name="Immagine 10" descr="Immagine che contiene testo, ricevuta, schermata, Carattere&#10;&#10;Descrizione generata automaticamente">
            <a:extLst>
              <a:ext uri="{FF2B5EF4-FFF2-40B4-BE49-F238E27FC236}">
                <a16:creationId xmlns:a16="http://schemas.microsoft.com/office/drawing/2014/main" id="{6B779FCC-8768-0EFD-C4D4-F993F6FE59AE}"/>
              </a:ext>
            </a:extLst>
          </p:cNvPr>
          <p:cNvPicPr>
            <a:picLocks noChangeAspect="1"/>
          </p:cNvPicPr>
          <p:nvPr/>
        </p:nvPicPr>
        <p:blipFill>
          <a:blip r:embed="rId5"/>
          <a:stretch>
            <a:fillRect/>
          </a:stretch>
        </p:blipFill>
        <p:spPr>
          <a:xfrm>
            <a:off x="405279" y="5353050"/>
            <a:ext cx="8773362" cy="1322754"/>
          </a:xfrm>
          <a:prstGeom prst="rect">
            <a:avLst/>
          </a:prstGeom>
        </p:spPr>
      </p:pic>
      <p:sp>
        <p:nvSpPr>
          <p:cNvPr id="12" name="Cornice 11">
            <a:extLst>
              <a:ext uri="{FF2B5EF4-FFF2-40B4-BE49-F238E27FC236}">
                <a16:creationId xmlns:a16="http://schemas.microsoft.com/office/drawing/2014/main" id="{BC959A50-7032-A024-31DD-EC7379BFA2B7}"/>
              </a:ext>
            </a:extLst>
          </p:cNvPr>
          <p:cNvSpPr/>
          <p:nvPr/>
        </p:nvSpPr>
        <p:spPr>
          <a:xfrm>
            <a:off x="337915" y="3942113"/>
            <a:ext cx="8973519" cy="457200"/>
          </a:xfrm>
          <a:prstGeom prst="frame">
            <a:avLst>
              <a:gd name="adj1" fmla="val 35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Cornice 13">
            <a:extLst>
              <a:ext uri="{FF2B5EF4-FFF2-40B4-BE49-F238E27FC236}">
                <a16:creationId xmlns:a16="http://schemas.microsoft.com/office/drawing/2014/main" id="{96B6E9E3-3A57-FE93-B6F5-604F4E7C4E27}"/>
              </a:ext>
            </a:extLst>
          </p:cNvPr>
          <p:cNvSpPr/>
          <p:nvPr/>
        </p:nvSpPr>
        <p:spPr>
          <a:xfrm>
            <a:off x="337915" y="4848974"/>
            <a:ext cx="8973519" cy="457200"/>
          </a:xfrm>
          <a:prstGeom prst="frame">
            <a:avLst>
              <a:gd name="adj1" fmla="val 35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Cornice 14">
            <a:extLst>
              <a:ext uri="{FF2B5EF4-FFF2-40B4-BE49-F238E27FC236}">
                <a16:creationId xmlns:a16="http://schemas.microsoft.com/office/drawing/2014/main" id="{1E0F66AD-0B52-C450-7FC6-DA5196C400B7}"/>
              </a:ext>
            </a:extLst>
          </p:cNvPr>
          <p:cNvSpPr/>
          <p:nvPr/>
        </p:nvSpPr>
        <p:spPr>
          <a:xfrm>
            <a:off x="337914" y="4395544"/>
            <a:ext cx="8973519" cy="457200"/>
          </a:xfrm>
          <a:prstGeom prst="frame">
            <a:avLst>
              <a:gd name="adj1" fmla="val 35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Cornice 15">
            <a:extLst>
              <a:ext uri="{FF2B5EF4-FFF2-40B4-BE49-F238E27FC236}">
                <a16:creationId xmlns:a16="http://schemas.microsoft.com/office/drawing/2014/main" id="{5C514039-F8DA-C5A3-4386-55DA2A053F06}"/>
              </a:ext>
            </a:extLst>
          </p:cNvPr>
          <p:cNvSpPr/>
          <p:nvPr/>
        </p:nvSpPr>
        <p:spPr>
          <a:xfrm>
            <a:off x="337913" y="3483029"/>
            <a:ext cx="8973519" cy="457200"/>
          </a:xfrm>
          <a:prstGeom prst="frame">
            <a:avLst>
              <a:gd name="adj1" fmla="val 35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Cornice 16">
            <a:extLst>
              <a:ext uri="{FF2B5EF4-FFF2-40B4-BE49-F238E27FC236}">
                <a16:creationId xmlns:a16="http://schemas.microsoft.com/office/drawing/2014/main" id="{485D85A7-DF0E-008A-09D1-DD19E660A180}"/>
              </a:ext>
            </a:extLst>
          </p:cNvPr>
          <p:cNvSpPr/>
          <p:nvPr/>
        </p:nvSpPr>
        <p:spPr>
          <a:xfrm>
            <a:off x="334935" y="3017259"/>
            <a:ext cx="8973519" cy="457200"/>
          </a:xfrm>
          <a:prstGeom prst="frame">
            <a:avLst>
              <a:gd name="adj1" fmla="val 35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Immagine 18" descr="Immagine che contiene frutto, Cibo naturale, orologio, Superfood&#10;&#10;Descrizione generata automaticamente">
            <a:extLst>
              <a:ext uri="{FF2B5EF4-FFF2-40B4-BE49-F238E27FC236}">
                <a16:creationId xmlns:a16="http://schemas.microsoft.com/office/drawing/2014/main" id="{AAD47E00-0A97-5330-C119-FF84FC25DB2C}"/>
              </a:ext>
            </a:extLst>
          </p:cNvPr>
          <p:cNvPicPr>
            <a:picLocks noChangeAspect="1"/>
          </p:cNvPicPr>
          <p:nvPr/>
        </p:nvPicPr>
        <p:blipFill>
          <a:blip r:embed="rId6"/>
          <a:stretch>
            <a:fillRect/>
          </a:stretch>
        </p:blipFill>
        <p:spPr>
          <a:xfrm>
            <a:off x="9178641" y="620464"/>
            <a:ext cx="2607294" cy="1666401"/>
          </a:xfrm>
          <a:prstGeom prst="rect">
            <a:avLst/>
          </a:prstGeom>
        </p:spPr>
      </p:pic>
    </p:spTree>
    <p:extLst>
      <p:ext uri="{BB962C8B-B14F-4D97-AF65-F5344CB8AC3E}">
        <p14:creationId xmlns:p14="http://schemas.microsoft.com/office/powerpoint/2010/main" val="342911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20EBC6-E5F1-0955-CFDE-88ED43B0E793}"/>
              </a:ext>
            </a:extLst>
          </p:cNvPr>
          <p:cNvSpPr>
            <a:spLocks noGrp="1"/>
          </p:cNvSpPr>
          <p:nvPr>
            <p:ph type="title"/>
          </p:nvPr>
        </p:nvSpPr>
        <p:spPr>
          <a:xfrm>
            <a:off x="838200" y="-267957"/>
            <a:ext cx="10515600" cy="1325563"/>
          </a:xfrm>
        </p:spPr>
        <p:txBody>
          <a:bodyPr/>
          <a:lstStyle/>
          <a:p>
            <a:pPr algn="ctr"/>
            <a:r>
              <a:rPr lang="it-IT" dirty="0"/>
              <a:t>SLEEVE AND GASTROESOPHAGEAL REFLUX</a:t>
            </a:r>
          </a:p>
        </p:txBody>
      </p:sp>
      <p:pic>
        <p:nvPicPr>
          <p:cNvPr id="5" name="Immagine 4" descr="Immagine che contiene clipart, design&#10;&#10;Descrizione generata automaticamente">
            <a:extLst>
              <a:ext uri="{FF2B5EF4-FFF2-40B4-BE49-F238E27FC236}">
                <a16:creationId xmlns:a16="http://schemas.microsoft.com/office/drawing/2014/main" id="{A6699B2C-FD09-E965-4DCC-01775E6B2944}"/>
              </a:ext>
            </a:extLst>
          </p:cNvPr>
          <p:cNvPicPr>
            <a:picLocks noChangeAspect="1"/>
          </p:cNvPicPr>
          <p:nvPr/>
        </p:nvPicPr>
        <p:blipFill>
          <a:blip r:embed="rId3"/>
          <a:stretch>
            <a:fillRect/>
          </a:stretch>
        </p:blipFill>
        <p:spPr>
          <a:xfrm>
            <a:off x="250181" y="766114"/>
            <a:ext cx="6099053" cy="2159966"/>
          </a:xfrm>
          <a:prstGeom prst="rect">
            <a:avLst/>
          </a:prstGeom>
        </p:spPr>
      </p:pic>
      <p:sp>
        <p:nvSpPr>
          <p:cNvPr id="6" name="CasellaDiTesto 5">
            <a:extLst>
              <a:ext uri="{FF2B5EF4-FFF2-40B4-BE49-F238E27FC236}">
                <a16:creationId xmlns:a16="http://schemas.microsoft.com/office/drawing/2014/main" id="{329A2FF6-0851-449F-0E6C-DFABDD2221A0}"/>
              </a:ext>
            </a:extLst>
          </p:cNvPr>
          <p:cNvSpPr txBox="1"/>
          <p:nvPr/>
        </p:nvSpPr>
        <p:spPr>
          <a:xfrm>
            <a:off x="1198880" y="3179904"/>
            <a:ext cx="1542074" cy="369332"/>
          </a:xfrm>
          <a:prstGeom prst="rect">
            <a:avLst/>
          </a:prstGeom>
          <a:noFill/>
        </p:spPr>
        <p:txBody>
          <a:bodyPr wrap="square" rtlCol="0">
            <a:spAutoFit/>
          </a:bodyPr>
          <a:lstStyle/>
          <a:p>
            <a:r>
              <a:rPr lang="it-IT" dirty="0"/>
              <a:t>BEFORE….</a:t>
            </a:r>
          </a:p>
        </p:txBody>
      </p:sp>
      <p:sp>
        <p:nvSpPr>
          <p:cNvPr id="7" name="CasellaDiTesto 6">
            <a:extLst>
              <a:ext uri="{FF2B5EF4-FFF2-40B4-BE49-F238E27FC236}">
                <a16:creationId xmlns:a16="http://schemas.microsoft.com/office/drawing/2014/main" id="{A266C5D7-8A30-7677-3602-A0C98C6C8168}"/>
              </a:ext>
            </a:extLst>
          </p:cNvPr>
          <p:cNvSpPr txBox="1"/>
          <p:nvPr/>
        </p:nvSpPr>
        <p:spPr>
          <a:xfrm>
            <a:off x="4129195" y="3226070"/>
            <a:ext cx="927685" cy="646331"/>
          </a:xfrm>
          <a:prstGeom prst="rect">
            <a:avLst/>
          </a:prstGeom>
          <a:noFill/>
        </p:spPr>
        <p:txBody>
          <a:bodyPr wrap="square" rtlCol="0">
            <a:spAutoFit/>
          </a:bodyPr>
          <a:lstStyle/>
          <a:p>
            <a:r>
              <a:rPr lang="it-IT" dirty="0"/>
              <a:t>AFTER….</a:t>
            </a:r>
          </a:p>
        </p:txBody>
      </p:sp>
      <p:sp>
        <p:nvSpPr>
          <p:cNvPr id="8" name="Freccia circolare in su 7">
            <a:extLst>
              <a:ext uri="{FF2B5EF4-FFF2-40B4-BE49-F238E27FC236}">
                <a16:creationId xmlns:a16="http://schemas.microsoft.com/office/drawing/2014/main" id="{643B9652-3306-F91B-5F45-2D128B9FD231}"/>
              </a:ext>
            </a:extLst>
          </p:cNvPr>
          <p:cNvSpPr/>
          <p:nvPr/>
        </p:nvSpPr>
        <p:spPr>
          <a:xfrm flipH="1">
            <a:off x="4712585" y="1357596"/>
            <a:ext cx="526629" cy="297998"/>
          </a:xfrm>
          <a:prstGeom prst="curved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pic>
        <p:nvPicPr>
          <p:cNvPr id="4" name="Immagine 3" descr="Immagine che contiene testo, schermata, ricevuta, Carattere&#10;&#10;Descrizione generata automaticamente">
            <a:extLst>
              <a:ext uri="{FF2B5EF4-FFF2-40B4-BE49-F238E27FC236}">
                <a16:creationId xmlns:a16="http://schemas.microsoft.com/office/drawing/2014/main" id="{59887F08-DB2F-1FB6-B65A-ABAB91CB3F51}"/>
              </a:ext>
            </a:extLst>
          </p:cNvPr>
          <p:cNvPicPr>
            <a:picLocks noChangeAspect="1"/>
          </p:cNvPicPr>
          <p:nvPr/>
        </p:nvPicPr>
        <p:blipFill>
          <a:blip r:embed="rId4"/>
          <a:stretch>
            <a:fillRect/>
          </a:stretch>
        </p:blipFill>
        <p:spPr>
          <a:xfrm>
            <a:off x="638963" y="3784237"/>
            <a:ext cx="5832191" cy="3073763"/>
          </a:xfrm>
          <a:prstGeom prst="rect">
            <a:avLst/>
          </a:prstGeom>
        </p:spPr>
      </p:pic>
      <p:pic>
        <p:nvPicPr>
          <p:cNvPr id="9" name="Immagine 8" descr="Immagine che contiene arte, schizzo, scheletro&#10;&#10;Descrizione generata automaticamente">
            <a:extLst>
              <a:ext uri="{FF2B5EF4-FFF2-40B4-BE49-F238E27FC236}">
                <a16:creationId xmlns:a16="http://schemas.microsoft.com/office/drawing/2014/main" id="{0797128E-F220-A9F9-2E0E-2184616F082A}"/>
              </a:ext>
            </a:extLst>
          </p:cNvPr>
          <p:cNvPicPr>
            <a:picLocks noChangeAspect="1"/>
          </p:cNvPicPr>
          <p:nvPr/>
        </p:nvPicPr>
        <p:blipFill>
          <a:blip r:embed="rId5"/>
          <a:stretch>
            <a:fillRect/>
          </a:stretch>
        </p:blipFill>
        <p:spPr>
          <a:xfrm>
            <a:off x="8001635" y="2703537"/>
            <a:ext cx="2813050" cy="2617581"/>
          </a:xfrm>
          <a:prstGeom prst="rect">
            <a:avLst/>
          </a:prstGeom>
        </p:spPr>
      </p:pic>
      <p:sp>
        <p:nvSpPr>
          <p:cNvPr id="10" name="CasellaDiTesto 9">
            <a:extLst>
              <a:ext uri="{FF2B5EF4-FFF2-40B4-BE49-F238E27FC236}">
                <a16:creationId xmlns:a16="http://schemas.microsoft.com/office/drawing/2014/main" id="{5D3B02D9-B7D8-8AD6-3DD3-B30F464C20A7}"/>
              </a:ext>
            </a:extLst>
          </p:cNvPr>
          <p:cNvSpPr txBox="1"/>
          <p:nvPr/>
        </p:nvSpPr>
        <p:spPr>
          <a:xfrm>
            <a:off x="10069409" y="1470928"/>
            <a:ext cx="1284391" cy="369332"/>
          </a:xfrm>
          <a:prstGeom prst="rect">
            <a:avLst/>
          </a:prstGeom>
          <a:noFill/>
        </p:spPr>
        <p:txBody>
          <a:bodyPr wrap="none" rtlCol="0">
            <a:spAutoFit/>
          </a:bodyPr>
          <a:lstStyle/>
          <a:p>
            <a:r>
              <a:rPr lang="it-IT" dirty="0"/>
              <a:t>Gerd 9-42%</a:t>
            </a:r>
          </a:p>
        </p:txBody>
      </p:sp>
      <p:sp>
        <p:nvSpPr>
          <p:cNvPr id="11" name="CasellaDiTesto 10">
            <a:extLst>
              <a:ext uri="{FF2B5EF4-FFF2-40B4-BE49-F238E27FC236}">
                <a16:creationId xmlns:a16="http://schemas.microsoft.com/office/drawing/2014/main" id="{448F507F-C29A-9EF1-7F95-A32C4003EB9F}"/>
              </a:ext>
            </a:extLst>
          </p:cNvPr>
          <p:cNvSpPr txBox="1"/>
          <p:nvPr/>
        </p:nvSpPr>
        <p:spPr>
          <a:xfrm>
            <a:off x="7300930" y="1379738"/>
            <a:ext cx="1401409" cy="646331"/>
          </a:xfrm>
          <a:prstGeom prst="rect">
            <a:avLst/>
          </a:prstGeom>
          <a:noFill/>
        </p:spPr>
        <p:txBody>
          <a:bodyPr wrap="none" rtlCol="0">
            <a:spAutoFit/>
          </a:bodyPr>
          <a:lstStyle/>
          <a:p>
            <a:r>
              <a:rPr lang="it-IT" dirty="0"/>
              <a:t>Gerd 40-70%</a:t>
            </a:r>
          </a:p>
          <a:p>
            <a:r>
              <a:rPr lang="it-IT" dirty="0"/>
              <a:t>  HH. 20-53%</a:t>
            </a:r>
          </a:p>
        </p:txBody>
      </p:sp>
      <p:cxnSp>
        <p:nvCxnSpPr>
          <p:cNvPr id="13" name="Connettore 2 12">
            <a:extLst>
              <a:ext uri="{FF2B5EF4-FFF2-40B4-BE49-F238E27FC236}">
                <a16:creationId xmlns:a16="http://schemas.microsoft.com/office/drawing/2014/main" id="{3B59C7FF-5D67-00FB-599C-FA98787DD896}"/>
              </a:ext>
            </a:extLst>
          </p:cNvPr>
          <p:cNvCxnSpPr/>
          <p:nvPr/>
        </p:nvCxnSpPr>
        <p:spPr>
          <a:xfrm flipH="1" flipV="1">
            <a:off x="8371840" y="2026069"/>
            <a:ext cx="330499" cy="493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83E298A4-19AB-9FE4-EACE-D3820D96427E}"/>
              </a:ext>
            </a:extLst>
          </p:cNvPr>
          <p:cNvCxnSpPr>
            <a:cxnSpLocks/>
          </p:cNvCxnSpPr>
          <p:nvPr/>
        </p:nvCxnSpPr>
        <p:spPr>
          <a:xfrm flipV="1">
            <a:off x="10069409" y="1974316"/>
            <a:ext cx="200235" cy="552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049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7C86CA4-AFCE-AEF5-F499-86FA25065F1A}"/>
              </a:ext>
            </a:extLst>
          </p:cNvPr>
          <p:cNvSpPr txBox="1"/>
          <p:nvPr/>
        </p:nvSpPr>
        <p:spPr>
          <a:xfrm>
            <a:off x="4562621" y="703385"/>
            <a:ext cx="3066757" cy="523220"/>
          </a:xfrm>
          <a:prstGeom prst="rect">
            <a:avLst/>
          </a:prstGeom>
          <a:noFill/>
        </p:spPr>
        <p:txBody>
          <a:bodyPr wrap="square" rtlCol="0">
            <a:spAutoFit/>
          </a:bodyPr>
          <a:lstStyle/>
          <a:p>
            <a:r>
              <a:rPr lang="it-IT" sz="2800" b="1" dirty="0">
                <a:solidFill>
                  <a:srgbClr val="003773"/>
                </a:solidFill>
              </a:rPr>
              <a:t>IL NOSTRO STUDIO</a:t>
            </a:r>
          </a:p>
        </p:txBody>
      </p:sp>
      <p:pic>
        <p:nvPicPr>
          <p:cNvPr id="3" name="Immagine 2" descr="Immagine che contiene testo, Carattere, logo, Marchio&#10;&#10;Descrizione generata automaticamente">
            <a:extLst>
              <a:ext uri="{FF2B5EF4-FFF2-40B4-BE49-F238E27FC236}">
                <a16:creationId xmlns:a16="http://schemas.microsoft.com/office/drawing/2014/main" id="{CBD4B62A-A40A-7016-A737-E95E8D03C64D}"/>
              </a:ext>
            </a:extLst>
          </p:cNvPr>
          <p:cNvPicPr>
            <a:picLocks noChangeAspect="1"/>
          </p:cNvPicPr>
          <p:nvPr/>
        </p:nvPicPr>
        <p:blipFill>
          <a:blip r:embed="rId2"/>
          <a:stretch>
            <a:fillRect/>
          </a:stretch>
        </p:blipFill>
        <p:spPr>
          <a:xfrm>
            <a:off x="211015" y="60648"/>
            <a:ext cx="2411649" cy="1641543"/>
          </a:xfrm>
          <a:prstGeom prst="rect">
            <a:avLst/>
          </a:prstGeom>
        </p:spPr>
      </p:pic>
      <p:pic>
        <p:nvPicPr>
          <p:cNvPr id="5" name="Immagine 4" descr="Immagine che contiene testo, mappa, Carattere&#10;&#10;Descrizione generata automaticamente">
            <a:extLst>
              <a:ext uri="{FF2B5EF4-FFF2-40B4-BE49-F238E27FC236}">
                <a16:creationId xmlns:a16="http://schemas.microsoft.com/office/drawing/2014/main" id="{005E8278-4912-1986-4BDE-A31556B68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7186" y="0"/>
            <a:ext cx="2609935" cy="1641543"/>
          </a:xfrm>
          <a:prstGeom prst="rect">
            <a:avLst/>
          </a:prstGeom>
        </p:spPr>
      </p:pic>
      <p:sp>
        <p:nvSpPr>
          <p:cNvPr id="6" name="CasellaDiTesto 5">
            <a:extLst>
              <a:ext uri="{FF2B5EF4-FFF2-40B4-BE49-F238E27FC236}">
                <a16:creationId xmlns:a16="http://schemas.microsoft.com/office/drawing/2014/main" id="{3E877C42-581B-84AA-06F6-5EF758DA1D05}"/>
              </a:ext>
            </a:extLst>
          </p:cNvPr>
          <p:cNvSpPr txBox="1"/>
          <p:nvPr/>
        </p:nvSpPr>
        <p:spPr>
          <a:xfrm>
            <a:off x="548640" y="3077648"/>
            <a:ext cx="8468751" cy="1477328"/>
          </a:xfrm>
          <a:prstGeom prst="rect">
            <a:avLst/>
          </a:prstGeom>
          <a:noFill/>
        </p:spPr>
        <p:txBody>
          <a:bodyPr wrap="square" rtlCol="0">
            <a:spAutoFit/>
          </a:bodyPr>
          <a:lstStyle/>
          <a:p>
            <a:pPr marL="285750" indent="-285750">
              <a:buFont typeface="Arial" panose="020B0604020202020204" pitchFamily="34" charset="0"/>
              <a:buChar char="•"/>
            </a:pPr>
            <a:r>
              <a:rPr lang="it-IT" dirty="0"/>
              <a:t>123 PAZIENTI SOTTOPOSTI A LSG</a:t>
            </a:r>
          </a:p>
          <a:p>
            <a:pPr marL="285750" indent="-285750">
              <a:buFont typeface="Arial" panose="020B0604020202020204" pitchFamily="34" charset="0"/>
              <a:buChar char="•"/>
            </a:pPr>
            <a:r>
              <a:rPr lang="it-IT" dirty="0"/>
              <a:t>2011-2013</a:t>
            </a:r>
          </a:p>
          <a:p>
            <a:pPr marL="285750" indent="-285750">
              <a:buFont typeface="Arial" panose="020B0604020202020204" pitchFamily="34" charset="0"/>
              <a:buChar char="•"/>
            </a:pPr>
            <a:r>
              <a:rPr lang="it-IT" dirty="0"/>
              <a:t>FOLLOW – UP A 3/8/10 ANNI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it-IT" dirty="0"/>
          </a:p>
        </p:txBody>
      </p:sp>
      <p:graphicFrame>
        <p:nvGraphicFramePr>
          <p:cNvPr id="4" name="Tabella 3">
            <a:extLst>
              <a:ext uri="{FF2B5EF4-FFF2-40B4-BE49-F238E27FC236}">
                <a16:creationId xmlns:a16="http://schemas.microsoft.com/office/drawing/2014/main" id="{D2632395-A00F-0AEC-1367-1CA2F8143A84}"/>
              </a:ext>
            </a:extLst>
          </p:cNvPr>
          <p:cNvGraphicFramePr>
            <a:graphicFrameLocks noGrp="1"/>
          </p:cNvGraphicFramePr>
          <p:nvPr>
            <p:extLst>
              <p:ext uri="{D42A27DB-BD31-4B8C-83A1-F6EECF244321}">
                <p14:modId xmlns:p14="http://schemas.microsoft.com/office/powerpoint/2010/main" val="1648624902"/>
              </p:ext>
            </p:extLst>
          </p:nvPr>
        </p:nvGraphicFramePr>
        <p:xfrm>
          <a:off x="5373858" y="2728289"/>
          <a:ext cx="6269502" cy="2966720"/>
        </p:xfrm>
        <a:graphic>
          <a:graphicData uri="http://schemas.openxmlformats.org/drawingml/2006/table">
            <a:tbl>
              <a:tblPr firstRow="1" bandRow="1">
                <a:tableStyleId>{5C22544A-7EE6-4342-B048-85BDC9FD1C3A}</a:tableStyleId>
              </a:tblPr>
              <a:tblGrid>
                <a:gridCol w="3134751">
                  <a:extLst>
                    <a:ext uri="{9D8B030D-6E8A-4147-A177-3AD203B41FA5}">
                      <a16:colId xmlns:a16="http://schemas.microsoft.com/office/drawing/2014/main" val="1243419252"/>
                    </a:ext>
                  </a:extLst>
                </a:gridCol>
                <a:gridCol w="3134751">
                  <a:extLst>
                    <a:ext uri="{9D8B030D-6E8A-4147-A177-3AD203B41FA5}">
                      <a16:colId xmlns:a16="http://schemas.microsoft.com/office/drawing/2014/main" val="3466413903"/>
                    </a:ext>
                  </a:extLst>
                </a:gridCol>
              </a:tblGrid>
              <a:tr h="370840">
                <a:tc>
                  <a:txBody>
                    <a:bodyPr/>
                    <a:lstStyle/>
                    <a:p>
                      <a:endParaRPr lang="it-IT"/>
                    </a:p>
                  </a:txBody>
                  <a:tcPr/>
                </a:tc>
                <a:tc>
                  <a:txBody>
                    <a:bodyPr/>
                    <a:lstStyle/>
                    <a:p>
                      <a:endParaRPr lang="it-IT"/>
                    </a:p>
                  </a:txBody>
                  <a:tcPr/>
                </a:tc>
                <a:extLst>
                  <a:ext uri="{0D108BD9-81ED-4DB2-BD59-A6C34878D82A}">
                    <a16:rowId xmlns:a16="http://schemas.microsoft.com/office/drawing/2014/main" val="3373080219"/>
                  </a:ext>
                </a:extLst>
              </a:tr>
              <a:tr h="370840">
                <a:tc>
                  <a:txBody>
                    <a:bodyPr/>
                    <a:lstStyle/>
                    <a:p>
                      <a:r>
                        <a:rPr lang="it-IT" dirty="0"/>
                        <a:t>AGE ( </a:t>
                      </a:r>
                      <a:r>
                        <a:rPr lang="it-IT" dirty="0" err="1"/>
                        <a:t>mean</a:t>
                      </a:r>
                      <a:r>
                        <a:rPr lang="it-IT" dirty="0"/>
                        <a:t> ± DS)</a:t>
                      </a:r>
                    </a:p>
                  </a:txBody>
                  <a:tcPr/>
                </a:tc>
                <a:tc>
                  <a:txBody>
                    <a:bodyPr/>
                    <a:lstStyle/>
                    <a:p>
                      <a:r>
                        <a:rPr lang="it-IT" dirty="0"/>
                        <a:t>41</a:t>
                      </a:r>
                    </a:p>
                  </a:txBody>
                  <a:tcPr/>
                </a:tc>
                <a:extLst>
                  <a:ext uri="{0D108BD9-81ED-4DB2-BD59-A6C34878D82A}">
                    <a16:rowId xmlns:a16="http://schemas.microsoft.com/office/drawing/2014/main" val="2129592354"/>
                  </a:ext>
                </a:extLst>
              </a:tr>
              <a:tr h="370840">
                <a:tc>
                  <a:txBody>
                    <a:bodyPr/>
                    <a:lstStyle/>
                    <a:p>
                      <a:r>
                        <a:rPr lang="it-IT" dirty="0"/>
                        <a:t>FEMALE, n (%)</a:t>
                      </a:r>
                    </a:p>
                  </a:txBody>
                  <a:tcPr/>
                </a:tc>
                <a:tc>
                  <a:txBody>
                    <a:bodyPr/>
                    <a:lstStyle/>
                    <a:p>
                      <a:r>
                        <a:rPr lang="it-IT" dirty="0"/>
                        <a:t>95 (64,63%)</a:t>
                      </a:r>
                    </a:p>
                  </a:txBody>
                  <a:tcPr/>
                </a:tc>
                <a:extLst>
                  <a:ext uri="{0D108BD9-81ED-4DB2-BD59-A6C34878D82A}">
                    <a16:rowId xmlns:a16="http://schemas.microsoft.com/office/drawing/2014/main" val="33199446"/>
                  </a:ext>
                </a:extLst>
              </a:tr>
              <a:tr h="370840">
                <a:tc>
                  <a:txBody>
                    <a:bodyPr/>
                    <a:lstStyle/>
                    <a:p>
                      <a:r>
                        <a:rPr lang="it-IT" dirty="0"/>
                        <a:t>BMI ( </a:t>
                      </a:r>
                      <a:r>
                        <a:rPr lang="it-IT" dirty="0" err="1"/>
                        <a:t>mean</a:t>
                      </a:r>
                      <a:r>
                        <a:rPr lang="it-IT" dirty="0"/>
                        <a:t> ± DS)</a:t>
                      </a:r>
                    </a:p>
                  </a:txBody>
                  <a:tcPr/>
                </a:tc>
                <a:tc>
                  <a:txBody>
                    <a:bodyPr/>
                    <a:lstStyle/>
                    <a:p>
                      <a:r>
                        <a:rPr lang="it-IT" dirty="0"/>
                        <a:t>43,2 Kg/m</a:t>
                      </a:r>
                      <a:r>
                        <a:rPr lang="it-IT" sz="1800" kern="0" baseline="30000" dirty="0">
                          <a:effectLst/>
                          <a:latin typeface="Times New Roman" panose="02020603050405020304" pitchFamily="18" charset="0"/>
                          <a:ea typeface="Times New Roman" panose="02020603050405020304" pitchFamily="18" charset="0"/>
                        </a:rPr>
                        <a:t>2</a:t>
                      </a:r>
                      <a:endParaRPr lang="it-IT" dirty="0"/>
                    </a:p>
                  </a:txBody>
                  <a:tcPr/>
                </a:tc>
                <a:extLst>
                  <a:ext uri="{0D108BD9-81ED-4DB2-BD59-A6C34878D82A}">
                    <a16:rowId xmlns:a16="http://schemas.microsoft.com/office/drawing/2014/main" val="2009077568"/>
                  </a:ext>
                </a:extLst>
              </a:tr>
              <a:tr h="370840">
                <a:tc>
                  <a:txBody>
                    <a:bodyPr/>
                    <a:lstStyle/>
                    <a:p>
                      <a:r>
                        <a:rPr lang="it-IT" dirty="0"/>
                        <a:t>COMORBIDITIES, n (%)</a:t>
                      </a:r>
                    </a:p>
                  </a:txBody>
                  <a:tcPr/>
                </a:tc>
                <a:tc>
                  <a:txBody>
                    <a:bodyPr/>
                    <a:lstStyle/>
                    <a:p>
                      <a:endParaRPr lang="it-IT"/>
                    </a:p>
                  </a:txBody>
                  <a:tcPr/>
                </a:tc>
                <a:extLst>
                  <a:ext uri="{0D108BD9-81ED-4DB2-BD59-A6C34878D82A}">
                    <a16:rowId xmlns:a16="http://schemas.microsoft.com/office/drawing/2014/main" val="3686449948"/>
                  </a:ext>
                </a:extLst>
              </a:tr>
              <a:tr h="370840">
                <a:tc>
                  <a:txBody>
                    <a:bodyPr/>
                    <a:lstStyle/>
                    <a:p>
                      <a:r>
                        <a:rPr lang="it-IT" dirty="0"/>
                        <a:t>DMT2</a:t>
                      </a:r>
                    </a:p>
                  </a:txBody>
                  <a:tcPr/>
                </a:tc>
                <a:tc>
                  <a:txBody>
                    <a:bodyPr/>
                    <a:lstStyle/>
                    <a:p>
                      <a:r>
                        <a:rPr lang="it-IT" dirty="0"/>
                        <a:t>26%</a:t>
                      </a:r>
                    </a:p>
                  </a:txBody>
                  <a:tcPr/>
                </a:tc>
                <a:extLst>
                  <a:ext uri="{0D108BD9-81ED-4DB2-BD59-A6C34878D82A}">
                    <a16:rowId xmlns:a16="http://schemas.microsoft.com/office/drawing/2014/main" val="2838728312"/>
                  </a:ext>
                </a:extLst>
              </a:tr>
              <a:tr h="370840">
                <a:tc>
                  <a:txBody>
                    <a:bodyPr/>
                    <a:lstStyle/>
                    <a:p>
                      <a:r>
                        <a:rPr lang="it-IT" dirty="0"/>
                        <a:t>HYPERTENSION</a:t>
                      </a:r>
                    </a:p>
                  </a:txBody>
                  <a:tcPr/>
                </a:tc>
                <a:tc>
                  <a:txBody>
                    <a:bodyPr/>
                    <a:lstStyle/>
                    <a:p>
                      <a:r>
                        <a:rPr lang="it-IT" dirty="0"/>
                        <a:t>32%</a:t>
                      </a:r>
                    </a:p>
                  </a:txBody>
                  <a:tcPr/>
                </a:tc>
                <a:extLst>
                  <a:ext uri="{0D108BD9-81ED-4DB2-BD59-A6C34878D82A}">
                    <a16:rowId xmlns:a16="http://schemas.microsoft.com/office/drawing/2014/main" val="973671076"/>
                  </a:ext>
                </a:extLst>
              </a:tr>
              <a:tr h="370840">
                <a:tc>
                  <a:txBody>
                    <a:bodyPr/>
                    <a:lstStyle/>
                    <a:p>
                      <a:r>
                        <a:rPr lang="it-IT" dirty="0"/>
                        <a:t>OSAS</a:t>
                      </a:r>
                    </a:p>
                  </a:txBody>
                  <a:tcPr/>
                </a:tc>
                <a:tc>
                  <a:txBody>
                    <a:bodyPr/>
                    <a:lstStyle/>
                    <a:p>
                      <a:r>
                        <a:rPr lang="it-IT" dirty="0"/>
                        <a:t>22%</a:t>
                      </a:r>
                    </a:p>
                  </a:txBody>
                  <a:tcPr/>
                </a:tc>
                <a:extLst>
                  <a:ext uri="{0D108BD9-81ED-4DB2-BD59-A6C34878D82A}">
                    <a16:rowId xmlns:a16="http://schemas.microsoft.com/office/drawing/2014/main" val="3683520719"/>
                  </a:ext>
                </a:extLst>
              </a:tr>
            </a:tbl>
          </a:graphicData>
        </a:graphic>
      </p:graphicFrame>
    </p:spTree>
    <p:extLst>
      <p:ext uri="{BB962C8B-B14F-4D97-AF65-F5344CB8AC3E}">
        <p14:creationId xmlns:p14="http://schemas.microsoft.com/office/powerpoint/2010/main" val="4269225891"/>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0</TotalTime>
  <Words>691</Words>
  <Application>Microsoft Office PowerPoint</Application>
  <PresentationFormat>Widescreen</PresentationFormat>
  <Paragraphs>94</Paragraphs>
  <Slides>16</Slides>
  <Notes>6</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16</vt:i4>
      </vt:variant>
    </vt:vector>
  </HeadingPairs>
  <TitlesOfParts>
    <vt:vector size="25" baseType="lpstr">
      <vt:lpstr>Arial</vt:lpstr>
      <vt:lpstr>Calibri</vt:lpstr>
      <vt:lpstr>Calibri Light</vt:lpstr>
      <vt:lpstr>Cambria</vt:lpstr>
      <vt:lpstr>Source Sans Pro</vt:lpstr>
      <vt:lpstr>Times New Roman</vt:lpstr>
      <vt:lpstr>Wingdings</vt:lpstr>
      <vt:lpstr>RetrospectVTI</vt:lpstr>
      <vt:lpstr>Tema di Office</vt:lpstr>
      <vt:lpstr>LAPAROSCOPIC SLEEVE GASTRECTOMY: FOLLOW UP A 10 ANNI</vt:lpstr>
      <vt:lpstr>Presentazione standard di PowerPoint</vt:lpstr>
      <vt:lpstr>SLEEVE AND WL</vt:lpstr>
      <vt:lpstr>SLEEVE AND WL</vt:lpstr>
      <vt:lpstr>SLEEVE AND WL</vt:lpstr>
      <vt:lpstr>Presentazione standard di PowerPoint</vt:lpstr>
      <vt:lpstr>SLEEVE AND DIABETES </vt:lpstr>
      <vt:lpstr>SLEEVE AND GASTROESOPHAGEAL REFLUX</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stefania nigro</cp:lastModifiedBy>
  <cp:revision>21</cp:revision>
  <dcterms:created xsi:type="dcterms:W3CDTF">2022-02-27T17:36:31Z</dcterms:created>
  <dcterms:modified xsi:type="dcterms:W3CDTF">2024-03-29T06:19:55Z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